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5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support.office.com/en-us/article/Crop-a-picture-or-a-shape-with-a-picture-fill-14d69647-bc93-4f06-9528-df95103aa1e6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office.com/en-us/article/Crop-a-picture-or-a-shape-with-a-picture-fill-14d69647-bc93-4f06-9528-df95103aa1e6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support.office.com/en-us/article/Crop-a-picture-or-a-shape-with-a-picture-fill-14d69647-bc93-4f06-9528-df95103aa1e6" TargetMode="Externa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office.com/en-us/article/Crop-a-picture-or-a-shape-with-a-picture-fill-14d69647-bc93-4f06-9528-df95103aa1e6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office.com/en-us/article/Crop-a-picture-or-a-shape-with-a-picture-fill-14d69647-bc93-4f06-9528-df95103aa1e6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office.com/en-us/article/Crop-a-picture-or-a-shape-with-a-picture-fill-14d69647-bc93-4f06-9528-df95103aa1e6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office.com/en-us/article/Crop-a-picture-or-a-shape-with-a-picture-fill-14d69647-bc93-4f06-9528-df95103aa1e6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office.com/en-us/article/Crop-a-picture-or-a-shape-with-a-picture-fill-14d69647-bc93-4f06-9528-df95103aa1e6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office.com/en-us/article/Crop-a-picture-or-a-shape-with-a-picture-fill-14d69647-bc93-4f06-9528-df95103aa1e6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-1752600" y="-3733800"/>
            <a:ext cx="13030200" cy="12649200"/>
          </a:xfrm>
          <a:prstGeom prst="ellipse">
            <a:avLst/>
          </a:prstGeom>
          <a:gradFill flip="none" rotWithShape="1">
            <a:gsLst>
              <a:gs pos="47000">
                <a:schemeClr val="bg1">
                  <a:lumMod val="100000"/>
                </a:schemeClr>
              </a:gs>
              <a:gs pos="6700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419607"/>
            <a:ext cx="5348850" cy="606409"/>
          </a:xfrm>
        </p:spPr>
        <p:txBody>
          <a:bodyPr anchor="b"/>
          <a:lstStyle>
            <a:lvl1pPr marL="0" indent="0" algn="l">
              <a:buFontTx/>
              <a:buNone/>
              <a:defRPr sz="2800">
                <a:latin typeface="+mn-lt"/>
                <a:ea typeface="Agenda-Light" charset="0"/>
                <a:cs typeface="Agenda-Light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0" y="2362200"/>
            <a:ext cx="5356224" cy="2051016"/>
          </a:xfrm>
        </p:spPr>
        <p:txBody>
          <a:bodyPr anchor="b"/>
          <a:lstStyle>
            <a:lvl1pPr algn="l">
              <a:defRPr sz="4000" b="1" i="0">
                <a:solidFill>
                  <a:srgbClr val="D02139"/>
                </a:solidFill>
                <a:latin typeface="Americana" charset="0"/>
                <a:ea typeface="Americana" charset="0"/>
                <a:cs typeface="American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2"/>
          </p:nvPr>
        </p:nvSpPr>
        <p:spPr>
          <a:xfrm>
            <a:off x="2260599" y="6019800"/>
            <a:ext cx="1203959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pPr>
              <a:defRPr/>
            </a:pPr>
            <a:fld id="{9B921086-F2C2-4A4D-83F2-AF7DBDB50E60}" type="datetimeFigureOut">
              <a:rPr lang="en-US" smtClean="0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93159" y="6019800"/>
            <a:ext cx="233997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261735" y="6019800"/>
            <a:ext cx="55562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fld id="{2B8F095E-977A-4958-9C9D-0A7D86527F9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048797"/>
            <a:ext cx="1574799" cy="3992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7241850" y="0"/>
            <a:ext cx="5077326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genda-Bold" charset="0"/>
                <a:ea typeface="Agenda-Bold" charset="0"/>
                <a:cs typeface="Agenda-Bold" charset="0"/>
              </a:rPr>
              <a:t>All Photos are located on the Master Slides.</a:t>
            </a:r>
          </a:p>
          <a:p>
            <a:endParaRPr lang="en-US" sz="1800" dirty="0">
              <a:latin typeface="Agenda-Bold" charset="0"/>
              <a:ea typeface="Agenda-Bold" charset="0"/>
              <a:cs typeface="Agenda-Bold" charset="0"/>
            </a:endParaRPr>
          </a:p>
          <a:p>
            <a:r>
              <a:rPr lang="en-US" sz="1800" dirty="0">
                <a:latin typeface="Agenda-Regular" charset="0"/>
                <a:ea typeface="Agenda-Regular" charset="0"/>
                <a:cs typeface="Agenda-Regular" charset="0"/>
              </a:rPr>
              <a:t>To replace the photo</a:t>
            </a:r>
            <a:r>
              <a:rPr lang="en-US" sz="1800" baseline="0" dirty="0">
                <a:latin typeface="Agenda-Regular" charset="0"/>
                <a:ea typeface="Agenda-Regular" charset="0"/>
                <a:cs typeface="Agenda-Regular" charset="0"/>
              </a:rPr>
              <a:t> on this slide, use the following instructions</a:t>
            </a:r>
            <a:r>
              <a:rPr lang="en-US" sz="1800" dirty="0">
                <a:latin typeface="Agenda-Regular" charset="0"/>
                <a:ea typeface="Agenda-Regular" charset="0"/>
                <a:cs typeface="Agenda-Regular" charset="0"/>
              </a:rPr>
              <a:t>:</a:t>
            </a:r>
          </a:p>
          <a:p>
            <a:endParaRPr lang="en-US" sz="1800" dirty="0">
              <a:latin typeface="Agenda-Regular" charset="0"/>
              <a:ea typeface="Agenda-Regular" charset="0"/>
              <a:cs typeface="Agenda-Regular" charset="0"/>
            </a:endParaRPr>
          </a:p>
          <a:p>
            <a:pPr marL="342900" indent="-342900">
              <a:buAutoNum type="arabicParenR"/>
            </a:pPr>
            <a:r>
              <a:rPr lang="en-US" sz="1800" dirty="0">
                <a:latin typeface="Agenda-Regular" charset="0"/>
                <a:ea typeface="Agenda-Regular" charset="0"/>
                <a:cs typeface="Agenda-Regular" charset="0"/>
              </a:rPr>
              <a:t>Go the the Slide Master View </a:t>
            </a:r>
            <a:r>
              <a:rPr lang="en-US" sz="1800" dirty="0">
                <a:latin typeface="Agenda-Bold" charset="0"/>
                <a:ea typeface="Agenda-Bold" charset="0"/>
                <a:cs typeface="Agenda-Bold" charset="0"/>
              </a:rPr>
              <a:t>(View </a:t>
            </a:r>
            <a:r>
              <a:rPr lang="en-US" sz="180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 Master  Slide Master)</a:t>
            </a:r>
          </a:p>
          <a:p>
            <a:pPr marL="342900" indent="-342900">
              <a:buAutoNum type="arabicParenR"/>
            </a:pPr>
            <a:r>
              <a:rPr lang="en-US" sz="180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Select the master slide with the photo you would like to replace.</a:t>
            </a:r>
          </a:p>
          <a:p>
            <a:pPr marL="342900" indent="-342900">
              <a:buAutoNum type="arabicParenR"/>
            </a:pPr>
            <a:r>
              <a:rPr lang="en-US" sz="180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The photo is</a:t>
            </a:r>
            <a:r>
              <a:rPr lang="en-US" sz="180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 underneath a shape object with an alpha gradient</a:t>
            </a:r>
            <a:r>
              <a:rPr lang="en-US" sz="180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 In order to select it, click on the white</a:t>
            </a:r>
            <a:r>
              <a:rPr lang="en-US" sz="180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 circle with an alpha gradient, </a:t>
            </a:r>
            <a:r>
              <a:rPr lang="en-US" sz="180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right click and select </a:t>
            </a:r>
            <a:r>
              <a:rPr lang="en-US" sz="180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Send To Back  Send To Back.</a:t>
            </a:r>
          </a:p>
          <a:p>
            <a:pPr marL="342900" indent="-342900">
              <a:buAutoNum type="arabicParenR"/>
            </a:pPr>
            <a:r>
              <a:rPr lang="en-US" sz="180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Click on the photo, then right click and select Change Picture</a:t>
            </a:r>
            <a:r>
              <a:rPr lang="is-IS" sz="180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…</a:t>
            </a:r>
          </a:p>
          <a:p>
            <a:pPr marL="342900" indent="-342900">
              <a:buAutoNum type="arabicParenR"/>
            </a:pP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In the file browser, find the photo you would like to insert, select it and then click on </a:t>
            </a:r>
            <a:r>
              <a:rPr lang="is-IS" sz="1800" b="0" baseline="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Insert</a:t>
            </a: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</a:t>
            </a:r>
          </a:p>
          <a:p>
            <a:pPr marL="342900" indent="-342900">
              <a:buAutoNum type="arabicParenR"/>
            </a:pP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You may need to crop/reposition the picture to make it fill the space. With the picture selected, go up to </a:t>
            </a:r>
            <a:r>
              <a:rPr lang="is-IS" sz="1800" b="0" baseline="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Picture Format </a:t>
            </a: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again and this time click on </a:t>
            </a:r>
            <a:r>
              <a:rPr lang="is-IS" sz="1800" b="0" baseline="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Crop</a:t>
            </a: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</a:t>
            </a:r>
          </a:p>
          <a:p>
            <a:pPr marL="342900" indent="-342900">
              <a:buAutoNum type="arabicParenR"/>
            </a:pP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Scale/resize the image and the photo boundaries as needed. For instructions on cropping images, please go here: </a:t>
            </a:r>
            <a:r>
              <a:rPr lang="en-U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  <a:hlinkClick r:id="rId4"/>
              </a:rPr>
              <a:t>https://support.office.com/en-us/article/Crop-a-picture-or-a-shape-with-a-picture-fill-14d69647-bc93-4f06-9528-df95103aa1e6</a:t>
            </a:r>
            <a:endParaRPr lang="en-US" sz="1800" b="0" baseline="0" dirty="0">
              <a:latin typeface="Agenda-Regular" charset="0"/>
              <a:ea typeface="Agenda-Regular" charset="0"/>
              <a:cs typeface="Agenda-Regular" charset="0"/>
              <a:sym typeface="Wingdings"/>
            </a:endParaRPr>
          </a:p>
          <a:p>
            <a:pPr marL="342900" indent="-342900">
              <a:buAutoNum type="arabicParenR"/>
            </a:pPr>
            <a:endParaRPr lang="en-US" sz="1800" dirty="0">
              <a:latin typeface="Agenda-Regular" charset="0"/>
              <a:ea typeface="Agenda-Regular" charset="0"/>
              <a:cs typeface="Agenda-Regular" charset="0"/>
              <a:sym typeface="Wingdings"/>
            </a:endParaRPr>
          </a:p>
          <a:p>
            <a:pPr marL="342900" indent="-342900">
              <a:buAutoNum type="arabicParenR"/>
            </a:pPr>
            <a:endParaRPr lang="en-US" sz="1800" dirty="0">
              <a:latin typeface="Agenda-Regular" charset="0"/>
              <a:ea typeface="Agenda-Regular" charset="0"/>
              <a:cs typeface="Agenda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18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799" y="1752600"/>
            <a:ext cx="653796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2"/>
          </p:nvPr>
        </p:nvSpPr>
        <p:spPr>
          <a:xfrm>
            <a:off x="2260599" y="6019800"/>
            <a:ext cx="1203959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pPr>
              <a:defRPr/>
            </a:pPr>
            <a:fld id="{1E84E0F9-B5E7-47A4-BCBB-1D8C8AB1DC62}" type="datetimeFigureOut">
              <a:rPr lang="en-US" smtClean="0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93159" y="6019800"/>
            <a:ext cx="233997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261735" y="6019800"/>
            <a:ext cx="55562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fld id="{D4594797-BDF1-4E71-8A08-0F8D8303041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7241850" y="0"/>
            <a:ext cx="5077326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genda-Bold" charset="0"/>
                <a:ea typeface="Agenda-Bold" charset="0"/>
                <a:cs typeface="Agenda-Bold" charset="0"/>
              </a:rPr>
              <a:t>All Photos are located on the Master Slides.</a:t>
            </a:r>
          </a:p>
          <a:p>
            <a:endParaRPr lang="en-US" sz="1800" dirty="0">
              <a:latin typeface="Agenda-Bold" charset="0"/>
              <a:ea typeface="Agenda-Bold" charset="0"/>
              <a:cs typeface="Agenda-Bold" charset="0"/>
            </a:endParaRPr>
          </a:p>
          <a:p>
            <a:r>
              <a:rPr lang="en-US" sz="1800" dirty="0">
                <a:latin typeface="Agenda-Regular" charset="0"/>
                <a:ea typeface="Agenda-Regular" charset="0"/>
                <a:cs typeface="Agenda-Regular" charset="0"/>
              </a:rPr>
              <a:t>To replace the photo</a:t>
            </a:r>
            <a:r>
              <a:rPr lang="en-US" sz="1800" baseline="0" dirty="0">
                <a:latin typeface="Agenda-Regular" charset="0"/>
                <a:ea typeface="Agenda-Regular" charset="0"/>
                <a:cs typeface="Agenda-Regular" charset="0"/>
              </a:rPr>
              <a:t> on this slide, use the following instructions</a:t>
            </a:r>
            <a:r>
              <a:rPr lang="en-US" sz="1800" dirty="0">
                <a:latin typeface="Agenda-Regular" charset="0"/>
                <a:ea typeface="Agenda-Regular" charset="0"/>
                <a:cs typeface="Agenda-Regular" charset="0"/>
              </a:rPr>
              <a:t>:</a:t>
            </a:r>
          </a:p>
          <a:p>
            <a:endParaRPr lang="en-US" sz="1800" dirty="0">
              <a:latin typeface="Agenda-Regular" charset="0"/>
              <a:ea typeface="Agenda-Regular" charset="0"/>
              <a:cs typeface="Agenda-Regular" charset="0"/>
            </a:endParaRPr>
          </a:p>
          <a:p>
            <a:pPr marL="342900" indent="-342900">
              <a:buAutoNum type="arabicParenR"/>
            </a:pPr>
            <a:r>
              <a:rPr lang="en-US" sz="1800" dirty="0">
                <a:latin typeface="Agenda-Regular" charset="0"/>
                <a:ea typeface="Agenda-Regular" charset="0"/>
                <a:cs typeface="Agenda-Regular" charset="0"/>
              </a:rPr>
              <a:t>Go the the Slide Master View </a:t>
            </a:r>
            <a:r>
              <a:rPr lang="en-US" sz="1800" dirty="0">
                <a:latin typeface="Agenda-Bold" charset="0"/>
                <a:ea typeface="Agenda-Bold" charset="0"/>
                <a:cs typeface="Agenda-Bold" charset="0"/>
              </a:rPr>
              <a:t>(View </a:t>
            </a:r>
            <a:r>
              <a:rPr lang="en-US" sz="180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 Master  Slide Master)</a:t>
            </a:r>
          </a:p>
          <a:p>
            <a:pPr marL="342900" indent="-342900">
              <a:buAutoNum type="arabicParenR"/>
            </a:pPr>
            <a:r>
              <a:rPr lang="en-US" sz="180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Select the master slide with the photo you would like to replace.</a:t>
            </a:r>
          </a:p>
          <a:p>
            <a:pPr marL="342900" indent="-342900">
              <a:buAutoNum type="arabicParenR"/>
            </a:pPr>
            <a:r>
              <a:rPr lang="en-US" sz="180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The photo is</a:t>
            </a:r>
            <a:r>
              <a:rPr lang="en-US" sz="180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 underneath a shape object with an alpha gradient</a:t>
            </a:r>
            <a:r>
              <a:rPr lang="en-US" sz="180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 In order to select it, click on the white</a:t>
            </a:r>
            <a:r>
              <a:rPr lang="en-US" sz="180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 rectangle with an alpha gradient, </a:t>
            </a:r>
            <a:r>
              <a:rPr lang="en-US" sz="180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right click and select </a:t>
            </a:r>
            <a:r>
              <a:rPr lang="en-US" sz="180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Send To Back  Send To Back.</a:t>
            </a:r>
          </a:p>
          <a:p>
            <a:pPr marL="342900" indent="-342900">
              <a:buAutoNum type="arabicParenR"/>
            </a:pPr>
            <a:r>
              <a:rPr lang="en-US" sz="180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Click on the photo, then right click and select Change Picture</a:t>
            </a:r>
            <a:r>
              <a:rPr lang="is-IS" sz="180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…</a:t>
            </a:r>
          </a:p>
          <a:p>
            <a:pPr marL="342900" indent="-342900">
              <a:buAutoNum type="arabicParenR"/>
            </a:pP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In the file browser, find the photo you would like to insert, select it and then click on </a:t>
            </a:r>
            <a:r>
              <a:rPr lang="is-IS" sz="1800" b="0" baseline="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Insert</a:t>
            </a: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</a:t>
            </a:r>
          </a:p>
          <a:p>
            <a:pPr marL="342900" indent="-342900">
              <a:buAutoNum type="arabicParenR"/>
            </a:pP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You may need to crop/reposition the picture to make it fill the space. With the picture selected, go up to </a:t>
            </a:r>
            <a:r>
              <a:rPr lang="is-IS" sz="1800" b="0" baseline="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Picture Format </a:t>
            </a: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again and this time click on </a:t>
            </a:r>
            <a:r>
              <a:rPr lang="is-IS" sz="1800" b="0" baseline="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Crop</a:t>
            </a: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</a:t>
            </a:r>
          </a:p>
          <a:p>
            <a:pPr marL="342900" indent="-342900">
              <a:buAutoNum type="arabicParenR"/>
            </a:pP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Scale/resize the image and the photo boundaries as needed. For instructions on cropping images, please go here: </a:t>
            </a:r>
            <a:r>
              <a:rPr lang="en-U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  <a:hlinkClick r:id="rId2"/>
              </a:rPr>
              <a:t>https://support.office.com/en-us/article/Crop-a-picture-or-a-shape-with-a-picture-fill-14d69647-bc93-4f06-9528-df95103aa1e6</a:t>
            </a:r>
            <a:endParaRPr lang="en-US" sz="1800" b="0" baseline="0" dirty="0">
              <a:latin typeface="Agenda-Regular" charset="0"/>
              <a:ea typeface="Agenda-Regular" charset="0"/>
              <a:cs typeface="Agenda-Regular" charset="0"/>
              <a:sym typeface="Wingdings"/>
            </a:endParaRPr>
          </a:p>
          <a:p>
            <a:pPr marL="342900" indent="-342900">
              <a:buAutoNum type="arabicParenR"/>
            </a:pPr>
            <a:endParaRPr lang="en-US" sz="1800" dirty="0">
              <a:latin typeface="Agenda-Regular" charset="0"/>
              <a:ea typeface="Agenda-Regular" charset="0"/>
              <a:cs typeface="Agenda-Regular" charset="0"/>
              <a:sym typeface="Wingdings"/>
            </a:endParaRPr>
          </a:p>
          <a:p>
            <a:pPr marL="342900" indent="-342900">
              <a:buAutoNum type="arabicParenR"/>
            </a:pPr>
            <a:endParaRPr lang="en-US" sz="1800" dirty="0">
              <a:latin typeface="Agenda-Regular" charset="0"/>
              <a:ea typeface="Agenda-Regular" charset="0"/>
              <a:cs typeface="Agenda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06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-1752600" y="-3733800"/>
            <a:ext cx="13030200" cy="12649200"/>
          </a:xfrm>
          <a:prstGeom prst="ellipse">
            <a:avLst/>
          </a:prstGeom>
          <a:gradFill flip="none" rotWithShape="1">
            <a:gsLst>
              <a:gs pos="47000">
                <a:schemeClr val="bg1">
                  <a:lumMod val="100000"/>
                </a:schemeClr>
              </a:gs>
              <a:gs pos="6700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406900"/>
            <a:ext cx="6537960" cy="1362075"/>
          </a:xfrm>
        </p:spPr>
        <p:txBody>
          <a:bodyPr anchor="t"/>
          <a:lstStyle>
            <a:lvl1pPr algn="l">
              <a:defRPr sz="4000" b="1" i="0" cap="none">
                <a:effectLst/>
                <a:latin typeface="Americana" charset="0"/>
                <a:ea typeface="Americana" charset="0"/>
                <a:cs typeface="American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2906713"/>
            <a:ext cx="6537961" cy="150018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2"/>
          </p:nvPr>
        </p:nvSpPr>
        <p:spPr>
          <a:xfrm>
            <a:off x="2260599" y="6019800"/>
            <a:ext cx="1203959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pPr>
              <a:defRPr/>
            </a:pPr>
            <a:fld id="{D7FD9AAA-9A3B-4776-852E-494101AB3ED1}" type="datetimeFigureOut">
              <a:rPr lang="en-US" smtClean="0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93159" y="6019800"/>
            <a:ext cx="233997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261735" y="6019800"/>
            <a:ext cx="55562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fld id="{82F1B4D9-19C6-448B-A570-DBB4C9BABBA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048797"/>
            <a:ext cx="1574799" cy="3992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7241850" y="0"/>
            <a:ext cx="5077326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genda-Bold" charset="0"/>
                <a:ea typeface="Agenda-Bold" charset="0"/>
                <a:cs typeface="Agenda-Bold" charset="0"/>
              </a:rPr>
              <a:t>All Photos are located on the Master Slides.</a:t>
            </a:r>
          </a:p>
          <a:p>
            <a:endParaRPr lang="en-US" sz="1800" dirty="0">
              <a:latin typeface="Agenda-Bold" charset="0"/>
              <a:ea typeface="Agenda-Bold" charset="0"/>
              <a:cs typeface="Agenda-Bold" charset="0"/>
            </a:endParaRPr>
          </a:p>
          <a:p>
            <a:r>
              <a:rPr lang="en-US" sz="1800" dirty="0">
                <a:latin typeface="Agenda-Regular" charset="0"/>
                <a:ea typeface="Agenda-Regular" charset="0"/>
                <a:cs typeface="Agenda-Regular" charset="0"/>
              </a:rPr>
              <a:t>To replace the photo</a:t>
            </a:r>
            <a:r>
              <a:rPr lang="en-US" sz="1800" baseline="0" dirty="0">
                <a:latin typeface="Agenda-Regular" charset="0"/>
                <a:ea typeface="Agenda-Regular" charset="0"/>
                <a:cs typeface="Agenda-Regular" charset="0"/>
              </a:rPr>
              <a:t> on this slide, use the following instructions</a:t>
            </a:r>
            <a:r>
              <a:rPr lang="en-US" sz="1800" dirty="0">
                <a:latin typeface="Agenda-Regular" charset="0"/>
                <a:ea typeface="Agenda-Regular" charset="0"/>
                <a:cs typeface="Agenda-Regular" charset="0"/>
              </a:rPr>
              <a:t>:</a:t>
            </a:r>
          </a:p>
          <a:p>
            <a:endParaRPr lang="en-US" sz="1800" dirty="0">
              <a:latin typeface="Agenda-Regular" charset="0"/>
              <a:ea typeface="Agenda-Regular" charset="0"/>
              <a:cs typeface="Agenda-Regular" charset="0"/>
            </a:endParaRPr>
          </a:p>
          <a:p>
            <a:pPr marL="342900" indent="-342900">
              <a:buAutoNum type="arabicParenR"/>
            </a:pPr>
            <a:r>
              <a:rPr lang="en-US" sz="1800" dirty="0">
                <a:latin typeface="Agenda-Regular" charset="0"/>
                <a:ea typeface="Agenda-Regular" charset="0"/>
                <a:cs typeface="Agenda-Regular" charset="0"/>
              </a:rPr>
              <a:t>Go the the Slide Master View </a:t>
            </a:r>
            <a:r>
              <a:rPr lang="en-US" sz="1800" dirty="0">
                <a:latin typeface="Agenda-Bold" charset="0"/>
                <a:ea typeface="Agenda-Bold" charset="0"/>
                <a:cs typeface="Agenda-Bold" charset="0"/>
              </a:rPr>
              <a:t>(View </a:t>
            </a:r>
            <a:r>
              <a:rPr lang="en-US" sz="180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 Master  Slide Master)</a:t>
            </a:r>
          </a:p>
          <a:p>
            <a:pPr marL="342900" indent="-342900">
              <a:buAutoNum type="arabicParenR"/>
            </a:pPr>
            <a:r>
              <a:rPr lang="en-US" sz="180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Select the master slide with the photo you would like to replace.</a:t>
            </a:r>
          </a:p>
          <a:p>
            <a:pPr marL="342900" indent="-342900">
              <a:buAutoNum type="arabicParenR"/>
            </a:pPr>
            <a:r>
              <a:rPr lang="en-US" sz="180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The photo is</a:t>
            </a:r>
            <a:r>
              <a:rPr lang="en-US" sz="180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 underneath a shape object with an alpha gradient</a:t>
            </a:r>
            <a:r>
              <a:rPr lang="en-US" sz="180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 In order to select it, click on the white</a:t>
            </a:r>
            <a:r>
              <a:rPr lang="en-US" sz="180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 circle with an alpha gradient, </a:t>
            </a:r>
            <a:r>
              <a:rPr lang="en-US" sz="180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right click and select </a:t>
            </a:r>
            <a:r>
              <a:rPr lang="en-US" sz="180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Send To Back  Send To Back.</a:t>
            </a:r>
          </a:p>
          <a:p>
            <a:pPr marL="342900" indent="-342900">
              <a:buAutoNum type="arabicParenR"/>
            </a:pPr>
            <a:r>
              <a:rPr lang="en-US" sz="180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Click on the photo, then right click and select Change Picture</a:t>
            </a:r>
            <a:r>
              <a:rPr lang="is-IS" sz="180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…</a:t>
            </a:r>
          </a:p>
          <a:p>
            <a:pPr marL="342900" indent="-342900">
              <a:buAutoNum type="arabicParenR"/>
            </a:pP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In the file browser, find the photo you would like to insert, select it and then click on </a:t>
            </a:r>
            <a:r>
              <a:rPr lang="is-IS" sz="1800" b="0" baseline="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Insert</a:t>
            </a: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</a:t>
            </a:r>
          </a:p>
          <a:p>
            <a:pPr marL="342900" indent="-342900">
              <a:buAutoNum type="arabicParenR"/>
            </a:pP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You may need to crop/reposition the picture to make it fill the space. With the picture selected, go up to </a:t>
            </a:r>
            <a:r>
              <a:rPr lang="is-IS" sz="1800" b="0" baseline="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Picture Format </a:t>
            </a: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again and this time click on </a:t>
            </a:r>
            <a:r>
              <a:rPr lang="is-IS" sz="1800" b="0" baseline="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Crop</a:t>
            </a: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</a:t>
            </a:r>
          </a:p>
          <a:p>
            <a:pPr marL="342900" indent="-342900">
              <a:buAutoNum type="arabicParenR"/>
            </a:pP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Scale/resize the image and the photo boundaries as needed. For instructions on cropping images, please go here: </a:t>
            </a:r>
            <a:r>
              <a:rPr lang="en-U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  <a:hlinkClick r:id="rId4"/>
              </a:rPr>
              <a:t>https://support.office.com/en-us/article/Crop-a-picture-or-a-shape-with-a-picture-fill-14d69647-bc93-4f06-9528-df95103aa1e6</a:t>
            </a:r>
            <a:endParaRPr lang="en-US" sz="1800" b="0" baseline="0" dirty="0">
              <a:latin typeface="Agenda-Regular" charset="0"/>
              <a:ea typeface="Agenda-Regular" charset="0"/>
              <a:cs typeface="Agenda-Regular" charset="0"/>
              <a:sym typeface="Wingdings"/>
            </a:endParaRPr>
          </a:p>
          <a:p>
            <a:pPr marL="342900" indent="-342900">
              <a:buAutoNum type="arabicParenR"/>
            </a:pPr>
            <a:endParaRPr lang="en-US" sz="1800" dirty="0">
              <a:latin typeface="Agenda-Regular" charset="0"/>
              <a:ea typeface="Agenda-Regular" charset="0"/>
              <a:cs typeface="Agenda-Regular" charset="0"/>
              <a:sym typeface="Wingdings"/>
            </a:endParaRPr>
          </a:p>
          <a:p>
            <a:pPr marL="342900" indent="-342900">
              <a:buAutoNum type="arabicParenR"/>
            </a:pPr>
            <a:endParaRPr lang="en-US" sz="1800" dirty="0">
              <a:latin typeface="Agenda-Regular" charset="0"/>
              <a:ea typeface="Agenda-Regular" charset="0"/>
              <a:cs typeface="Agenda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82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99" y="1752600"/>
            <a:ext cx="3200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4794" y="1752600"/>
            <a:ext cx="3200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260599" y="6019800"/>
            <a:ext cx="1203959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pPr>
              <a:defRPr/>
            </a:pPr>
            <a:fld id="{3E3CDA9C-3872-40CE-A6F8-2B5AF5F8FB4D}" type="datetimeFigureOut">
              <a:rPr lang="en-US" smtClean="0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93159" y="6019800"/>
            <a:ext cx="233997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261735" y="6019800"/>
            <a:ext cx="55562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fld id="{E15D4791-7C68-426B-B000-9CD44B45454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241850" y="0"/>
            <a:ext cx="5077326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genda-Bold" charset="0"/>
                <a:ea typeface="Agenda-Bold" charset="0"/>
                <a:cs typeface="Agenda-Bold" charset="0"/>
              </a:rPr>
              <a:t>All Photos are located on the Master Slides.</a:t>
            </a:r>
          </a:p>
          <a:p>
            <a:endParaRPr lang="en-US" sz="1800" dirty="0">
              <a:latin typeface="Agenda-Bold" charset="0"/>
              <a:ea typeface="Agenda-Bold" charset="0"/>
              <a:cs typeface="Agenda-Bold" charset="0"/>
            </a:endParaRPr>
          </a:p>
          <a:p>
            <a:r>
              <a:rPr lang="en-US" sz="1800" dirty="0">
                <a:latin typeface="Agenda-Regular" charset="0"/>
                <a:ea typeface="Agenda-Regular" charset="0"/>
                <a:cs typeface="Agenda-Regular" charset="0"/>
              </a:rPr>
              <a:t>To replace the photo</a:t>
            </a:r>
            <a:r>
              <a:rPr lang="en-US" sz="1800" baseline="0" dirty="0">
                <a:latin typeface="Agenda-Regular" charset="0"/>
                <a:ea typeface="Agenda-Regular" charset="0"/>
                <a:cs typeface="Agenda-Regular" charset="0"/>
              </a:rPr>
              <a:t> on this slide, use the following instructions</a:t>
            </a:r>
            <a:r>
              <a:rPr lang="en-US" sz="1800" dirty="0">
                <a:latin typeface="Agenda-Regular" charset="0"/>
                <a:ea typeface="Agenda-Regular" charset="0"/>
                <a:cs typeface="Agenda-Regular" charset="0"/>
              </a:rPr>
              <a:t>:</a:t>
            </a:r>
          </a:p>
          <a:p>
            <a:endParaRPr lang="en-US" sz="1800" dirty="0">
              <a:latin typeface="Agenda-Regular" charset="0"/>
              <a:ea typeface="Agenda-Regular" charset="0"/>
              <a:cs typeface="Agenda-Regular" charset="0"/>
            </a:endParaRPr>
          </a:p>
          <a:p>
            <a:pPr marL="342900" indent="-342900">
              <a:buAutoNum type="arabicParenR"/>
            </a:pPr>
            <a:r>
              <a:rPr lang="en-US" sz="1800" dirty="0">
                <a:latin typeface="Agenda-Regular" charset="0"/>
                <a:ea typeface="Agenda-Regular" charset="0"/>
                <a:cs typeface="Agenda-Regular" charset="0"/>
              </a:rPr>
              <a:t>Go the the Slide Master View </a:t>
            </a:r>
            <a:r>
              <a:rPr lang="en-US" sz="1800" dirty="0">
                <a:latin typeface="Agenda-Bold" charset="0"/>
                <a:ea typeface="Agenda-Bold" charset="0"/>
                <a:cs typeface="Agenda-Bold" charset="0"/>
              </a:rPr>
              <a:t>(View </a:t>
            </a:r>
            <a:r>
              <a:rPr lang="en-US" sz="180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 Master  Slide Master)</a:t>
            </a:r>
          </a:p>
          <a:p>
            <a:pPr marL="342900" indent="-342900">
              <a:buAutoNum type="arabicParenR"/>
            </a:pPr>
            <a:r>
              <a:rPr lang="en-US" sz="180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Select the master slide with the photo you would like to replace.</a:t>
            </a:r>
          </a:p>
          <a:p>
            <a:pPr marL="342900" indent="-342900">
              <a:buAutoNum type="arabicParenR"/>
            </a:pPr>
            <a:r>
              <a:rPr lang="en-US" sz="180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The photo is</a:t>
            </a:r>
            <a:r>
              <a:rPr lang="en-US" sz="180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 underneath a shape object with an alpha gradient</a:t>
            </a:r>
            <a:r>
              <a:rPr lang="en-US" sz="180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 In order to select it, click on the white</a:t>
            </a:r>
            <a:r>
              <a:rPr lang="en-US" sz="180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 rectangle with an alpha gradient, </a:t>
            </a:r>
            <a:r>
              <a:rPr lang="en-US" sz="180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right click and select </a:t>
            </a:r>
            <a:r>
              <a:rPr lang="en-US" sz="180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Send To Back  Send To Back.</a:t>
            </a:r>
          </a:p>
          <a:p>
            <a:pPr marL="342900" indent="-342900">
              <a:buAutoNum type="arabicParenR"/>
            </a:pPr>
            <a:r>
              <a:rPr lang="en-US" sz="180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Click on the photo, then right click and select Change Picture</a:t>
            </a:r>
            <a:r>
              <a:rPr lang="is-IS" sz="180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…</a:t>
            </a:r>
          </a:p>
          <a:p>
            <a:pPr marL="342900" indent="-342900">
              <a:buAutoNum type="arabicParenR"/>
            </a:pP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In the file browser, find the photo you would like to insert, select it and then click on </a:t>
            </a:r>
            <a:r>
              <a:rPr lang="is-IS" sz="1800" b="0" baseline="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Insert</a:t>
            </a: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</a:t>
            </a:r>
          </a:p>
          <a:p>
            <a:pPr marL="342900" indent="-342900">
              <a:buAutoNum type="arabicParenR"/>
            </a:pP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You may need to crop/reposition the picture to make it fill the space. With the picture selected, go up to </a:t>
            </a:r>
            <a:r>
              <a:rPr lang="is-IS" sz="1800" b="0" baseline="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Picture Format </a:t>
            </a: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again and this time click on </a:t>
            </a:r>
            <a:r>
              <a:rPr lang="is-IS" sz="1800" b="0" baseline="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Crop</a:t>
            </a: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</a:t>
            </a:r>
          </a:p>
          <a:p>
            <a:pPr marL="342900" indent="-342900">
              <a:buAutoNum type="arabicParenR"/>
            </a:pP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Scale/resize the image and the photo boundaries as needed. For instructions on cropping images, please go here: </a:t>
            </a:r>
            <a:r>
              <a:rPr lang="en-U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  <a:hlinkClick r:id="rId2"/>
              </a:rPr>
              <a:t>https://support.office.com/en-us/article/Crop-a-picture-or-a-shape-with-a-picture-fill-14d69647-bc93-4f06-9528-df95103aa1e6</a:t>
            </a:r>
            <a:endParaRPr lang="en-US" sz="1800" b="0" baseline="0" dirty="0">
              <a:latin typeface="Agenda-Regular" charset="0"/>
              <a:ea typeface="Agenda-Regular" charset="0"/>
              <a:cs typeface="Agenda-Regular" charset="0"/>
              <a:sym typeface="Wingdings"/>
            </a:endParaRPr>
          </a:p>
          <a:p>
            <a:pPr marL="342900" indent="-342900">
              <a:buAutoNum type="arabicParenR"/>
            </a:pPr>
            <a:endParaRPr lang="en-US" sz="1800" dirty="0">
              <a:latin typeface="Agenda-Regular" charset="0"/>
              <a:ea typeface="Agenda-Regular" charset="0"/>
              <a:cs typeface="Agenda-Regular" charset="0"/>
              <a:sym typeface="Wingdings"/>
            </a:endParaRPr>
          </a:p>
          <a:p>
            <a:pPr marL="342900" indent="-342900">
              <a:buAutoNum type="arabicParenR"/>
            </a:pPr>
            <a:endParaRPr lang="en-US" sz="1800" dirty="0">
              <a:latin typeface="Agenda-Regular" charset="0"/>
              <a:ea typeface="Agenda-Regular" charset="0"/>
              <a:cs typeface="Agenda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66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2360" y="1738207"/>
            <a:ext cx="3200400" cy="639762"/>
          </a:xfrm>
        </p:spPr>
        <p:txBody>
          <a:bodyPr anchor="b"/>
          <a:lstStyle>
            <a:lvl1pPr marL="0" indent="0">
              <a:buNone/>
              <a:defRPr sz="2400" b="0">
                <a:latin typeface="Agenda-Bold" charset="0"/>
                <a:ea typeface="Agenda-Bold" charset="0"/>
                <a:cs typeface="Agenda-Bold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2360" y="2377969"/>
            <a:ext cx="3200400" cy="34132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653796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4799" y="1738207"/>
            <a:ext cx="3200400" cy="639762"/>
          </a:xfrm>
        </p:spPr>
        <p:txBody>
          <a:bodyPr anchor="b"/>
          <a:lstStyle>
            <a:lvl1pPr marL="0" indent="0">
              <a:buNone/>
              <a:defRPr sz="2400" b="0">
                <a:latin typeface="Agenda-Bold" charset="0"/>
                <a:ea typeface="Agenda-Bold" charset="0"/>
                <a:cs typeface="Agenda-Bold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4"/>
          </p:nvPr>
        </p:nvSpPr>
        <p:spPr>
          <a:xfrm>
            <a:off x="304799" y="2377969"/>
            <a:ext cx="3200400" cy="34132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2"/>
          </p:nvPr>
        </p:nvSpPr>
        <p:spPr>
          <a:xfrm>
            <a:off x="2260599" y="6019800"/>
            <a:ext cx="1203959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pPr>
              <a:defRPr/>
            </a:pPr>
            <a:fld id="{606566EE-5EE8-4FF3-8F7A-892068A6B129}" type="datetimeFigureOut">
              <a:rPr lang="en-US" smtClean="0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3693159" y="6019800"/>
            <a:ext cx="233997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6261735" y="6019800"/>
            <a:ext cx="55562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fld id="{A5F3EE2F-C94E-4F34-9952-1C7DFD028A0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-7241850" y="0"/>
            <a:ext cx="5077326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genda-Bold" charset="0"/>
                <a:ea typeface="Agenda-Bold" charset="0"/>
                <a:cs typeface="Agenda-Bold" charset="0"/>
              </a:rPr>
              <a:t>All Photos are located on the Master Slides.</a:t>
            </a:r>
          </a:p>
          <a:p>
            <a:endParaRPr lang="en-US" sz="1800" dirty="0">
              <a:latin typeface="Agenda-Bold" charset="0"/>
              <a:ea typeface="Agenda-Bold" charset="0"/>
              <a:cs typeface="Agenda-Bold" charset="0"/>
            </a:endParaRPr>
          </a:p>
          <a:p>
            <a:r>
              <a:rPr lang="en-US" sz="1800" dirty="0">
                <a:latin typeface="Agenda-Regular" charset="0"/>
                <a:ea typeface="Agenda-Regular" charset="0"/>
                <a:cs typeface="Agenda-Regular" charset="0"/>
              </a:rPr>
              <a:t>To replace the photo</a:t>
            </a:r>
            <a:r>
              <a:rPr lang="en-US" sz="1800" baseline="0" dirty="0">
                <a:latin typeface="Agenda-Regular" charset="0"/>
                <a:ea typeface="Agenda-Regular" charset="0"/>
                <a:cs typeface="Agenda-Regular" charset="0"/>
              </a:rPr>
              <a:t> on this slide, use the following instructions</a:t>
            </a:r>
            <a:r>
              <a:rPr lang="en-US" sz="1800" dirty="0">
                <a:latin typeface="Agenda-Regular" charset="0"/>
                <a:ea typeface="Agenda-Regular" charset="0"/>
                <a:cs typeface="Agenda-Regular" charset="0"/>
              </a:rPr>
              <a:t>:</a:t>
            </a:r>
          </a:p>
          <a:p>
            <a:endParaRPr lang="en-US" sz="1800" dirty="0">
              <a:latin typeface="Agenda-Regular" charset="0"/>
              <a:ea typeface="Agenda-Regular" charset="0"/>
              <a:cs typeface="Agenda-Regular" charset="0"/>
            </a:endParaRPr>
          </a:p>
          <a:p>
            <a:pPr marL="342900" indent="-342900">
              <a:buAutoNum type="arabicParenR"/>
            </a:pPr>
            <a:r>
              <a:rPr lang="en-US" sz="1800" dirty="0">
                <a:latin typeface="Agenda-Regular" charset="0"/>
                <a:ea typeface="Agenda-Regular" charset="0"/>
                <a:cs typeface="Agenda-Regular" charset="0"/>
              </a:rPr>
              <a:t>Go the the Slide Master View </a:t>
            </a:r>
            <a:r>
              <a:rPr lang="en-US" sz="1800" dirty="0">
                <a:latin typeface="Agenda-Bold" charset="0"/>
                <a:ea typeface="Agenda-Bold" charset="0"/>
                <a:cs typeface="Agenda-Bold" charset="0"/>
              </a:rPr>
              <a:t>(View </a:t>
            </a:r>
            <a:r>
              <a:rPr lang="en-US" sz="180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 Master  Slide Master)</a:t>
            </a:r>
          </a:p>
          <a:p>
            <a:pPr marL="342900" indent="-342900">
              <a:buAutoNum type="arabicParenR"/>
            </a:pPr>
            <a:r>
              <a:rPr lang="en-US" sz="180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Select the master slide with the photo you would like to replace.</a:t>
            </a:r>
          </a:p>
          <a:p>
            <a:pPr marL="342900" indent="-342900">
              <a:buAutoNum type="arabicParenR"/>
            </a:pPr>
            <a:r>
              <a:rPr lang="en-US" sz="180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The photo is</a:t>
            </a:r>
            <a:r>
              <a:rPr lang="en-US" sz="180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 underneath a shape object with an alpha gradient</a:t>
            </a:r>
            <a:r>
              <a:rPr lang="en-US" sz="180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 In order to select it, click on the white</a:t>
            </a:r>
            <a:r>
              <a:rPr lang="en-US" sz="180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 rectangle with an alpha gradient, </a:t>
            </a:r>
            <a:r>
              <a:rPr lang="en-US" sz="180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right click and select </a:t>
            </a:r>
            <a:r>
              <a:rPr lang="en-US" sz="180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Send To Back  Send To Back.</a:t>
            </a:r>
          </a:p>
          <a:p>
            <a:pPr marL="342900" indent="-342900">
              <a:buAutoNum type="arabicParenR"/>
            </a:pPr>
            <a:r>
              <a:rPr lang="en-US" sz="180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Click on the photo, then right click and select Change Picture</a:t>
            </a:r>
            <a:r>
              <a:rPr lang="is-IS" sz="180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…</a:t>
            </a:r>
          </a:p>
          <a:p>
            <a:pPr marL="342900" indent="-342900">
              <a:buAutoNum type="arabicParenR"/>
            </a:pP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In the file browser, find the photo you would like to insert, select it and then click on </a:t>
            </a:r>
            <a:r>
              <a:rPr lang="is-IS" sz="1800" b="0" baseline="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Insert</a:t>
            </a: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</a:t>
            </a:r>
          </a:p>
          <a:p>
            <a:pPr marL="342900" indent="-342900">
              <a:buAutoNum type="arabicParenR"/>
            </a:pP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You may need to crop/reposition the picture to make it fill the space. With the picture selected, go up to </a:t>
            </a:r>
            <a:r>
              <a:rPr lang="is-IS" sz="1800" b="0" baseline="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Picture Format </a:t>
            </a: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again and this time click on </a:t>
            </a:r>
            <a:r>
              <a:rPr lang="is-IS" sz="1800" b="0" baseline="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Crop</a:t>
            </a: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</a:t>
            </a:r>
          </a:p>
          <a:p>
            <a:pPr marL="342900" indent="-342900">
              <a:buAutoNum type="arabicParenR"/>
            </a:pP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Scale/resize the image and the photo boundaries as needed. For instructions on cropping images, please go here: </a:t>
            </a:r>
            <a:r>
              <a:rPr lang="en-U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  <a:hlinkClick r:id="rId2"/>
              </a:rPr>
              <a:t>https://support.office.com/en-us/article/Crop-a-picture-or-a-shape-with-a-picture-fill-14d69647-bc93-4f06-9528-df95103aa1e6</a:t>
            </a:r>
            <a:endParaRPr lang="en-US" sz="1800" b="0" baseline="0" dirty="0">
              <a:latin typeface="Agenda-Regular" charset="0"/>
              <a:ea typeface="Agenda-Regular" charset="0"/>
              <a:cs typeface="Agenda-Regular" charset="0"/>
              <a:sym typeface="Wingdings"/>
            </a:endParaRPr>
          </a:p>
          <a:p>
            <a:pPr marL="342900" indent="-342900">
              <a:buAutoNum type="arabicParenR"/>
            </a:pPr>
            <a:endParaRPr lang="en-US" sz="1800" dirty="0">
              <a:latin typeface="Agenda-Regular" charset="0"/>
              <a:ea typeface="Agenda-Regular" charset="0"/>
              <a:cs typeface="Agenda-Regular" charset="0"/>
              <a:sym typeface="Wingdings"/>
            </a:endParaRPr>
          </a:p>
          <a:p>
            <a:pPr marL="342900" indent="-342900">
              <a:buAutoNum type="arabicParenR"/>
            </a:pPr>
            <a:endParaRPr lang="en-US" sz="1800" dirty="0">
              <a:latin typeface="Agenda-Regular" charset="0"/>
              <a:ea typeface="Agenda-Regular" charset="0"/>
              <a:cs typeface="Agenda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82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60599" y="6019800"/>
            <a:ext cx="1203959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pPr>
              <a:defRPr/>
            </a:pPr>
            <a:fld id="{AECD8E58-1E03-4CAA-8777-A2F287F832D3}" type="datetimeFigureOut">
              <a:rPr lang="en-US" smtClean="0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93159" y="6019800"/>
            <a:ext cx="233997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261735" y="6019800"/>
            <a:ext cx="55562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fld id="{E68C150C-810E-4F22-BF62-65D1057843D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7241850" y="0"/>
            <a:ext cx="5077326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genda-Bold" charset="0"/>
                <a:ea typeface="Agenda-Bold" charset="0"/>
                <a:cs typeface="Agenda-Bold" charset="0"/>
              </a:rPr>
              <a:t>All Photos are located on the Master Slides.</a:t>
            </a:r>
          </a:p>
          <a:p>
            <a:endParaRPr lang="en-US" sz="1800" dirty="0">
              <a:latin typeface="Agenda-Bold" charset="0"/>
              <a:ea typeface="Agenda-Bold" charset="0"/>
              <a:cs typeface="Agenda-Bold" charset="0"/>
            </a:endParaRPr>
          </a:p>
          <a:p>
            <a:r>
              <a:rPr lang="en-US" sz="1800" dirty="0">
                <a:latin typeface="Agenda-Regular" charset="0"/>
                <a:ea typeface="Agenda-Regular" charset="0"/>
                <a:cs typeface="Agenda-Regular" charset="0"/>
              </a:rPr>
              <a:t>To replace the photo</a:t>
            </a:r>
            <a:r>
              <a:rPr lang="en-US" sz="1800" baseline="0" dirty="0">
                <a:latin typeface="Agenda-Regular" charset="0"/>
                <a:ea typeface="Agenda-Regular" charset="0"/>
                <a:cs typeface="Agenda-Regular" charset="0"/>
              </a:rPr>
              <a:t> on this slide, use the following instructions</a:t>
            </a:r>
            <a:r>
              <a:rPr lang="en-US" sz="1800" dirty="0">
                <a:latin typeface="Agenda-Regular" charset="0"/>
                <a:ea typeface="Agenda-Regular" charset="0"/>
                <a:cs typeface="Agenda-Regular" charset="0"/>
              </a:rPr>
              <a:t>:</a:t>
            </a:r>
          </a:p>
          <a:p>
            <a:endParaRPr lang="en-US" sz="1800" dirty="0">
              <a:latin typeface="Agenda-Regular" charset="0"/>
              <a:ea typeface="Agenda-Regular" charset="0"/>
              <a:cs typeface="Agenda-Regular" charset="0"/>
            </a:endParaRPr>
          </a:p>
          <a:p>
            <a:pPr marL="342900" indent="-342900">
              <a:buAutoNum type="arabicParenR"/>
            </a:pPr>
            <a:r>
              <a:rPr lang="en-US" sz="1800" dirty="0">
                <a:latin typeface="Agenda-Regular" charset="0"/>
                <a:ea typeface="Agenda-Regular" charset="0"/>
                <a:cs typeface="Agenda-Regular" charset="0"/>
              </a:rPr>
              <a:t>Go the the Slide Master View </a:t>
            </a:r>
            <a:r>
              <a:rPr lang="en-US" sz="1800" dirty="0">
                <a:latin typeface="Agenda-Bold" charset="0"/>
                <a:ea typeface="Agenda-Bold" charset="0"/>
                <a:cs typeface="Agenda-Bold" charset="0"/>
              </a:rPr>
              <a:t>(View </a:t>
            </a:r>
            <a:r>
              <a:rPr lang="en-US" sz="180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 Master  Slide Master)</a:t>
            </a:r>
          </a:p>
          <a:p>
            <a:pPr marL="342900" indent="-342900">
              <a:buAutoNum type="arabicParenR"/>
            </a:pPr>
            <a:r>
              <a:rPr lang="en-US" sz="180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Select the master slide with the photo you would like to replace.</a:t>
            </a:r>
          </a:p>
          <a:p>
            <a:pPr marL="342900" indent="-342900">
              <a:buAutoNum type="arabicParenR"/>
            </a:pPr>
            <a:r>
              <a:rPr lang="en-US" sz="180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The photo is</a:t>
            </a:r>
            <a:r>
              <a:rPr lang="en-US" sz="180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 underneath a shape object with an alpha gradient</a:t>
            </a:r>
            <a:r>
              <a:rPr lang="en-US" sz="180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 In order to select it, click on the white</a:t>
            </a:r>
            <a:r>
              <a:rPr lang="en-US" sz="180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 rectangle with an alpha gradient, </a:t>
            </a:r>
            <a:r>
              <a:rPr lang="en-US" sz="180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right click and select </a:t>
            </a:r>
            <a:r>
              <a:rPr lang="en-US" sz="180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Send To Back  Send To Back.</a:t>
            </a:r>
          </a:p>
          <a:p>
            <a:pPr marL="342900" indent="-342900">
              <a:buAutoNum type="arabicParenR"/>
            </a:pPr>
            <a:r>
              <a:rPr lang="en-US" sz="180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Click on the photo, then right click and select Change Picture</a:t>
            </a:r>
            <a:r>
              <a:rPr lang="is-IS" sz="180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…</a:t>
            </a:r>
          </a:p>
          <a:p>
            <a:pPr marL="342900" indent="-342900">
              <a:buAutoNum type="arabicParenR"/>
            </a:pP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In the file browser, find the photo you would like to insert, select it and then click on </a:t>
            </a:r>
            <a:r>
              <a:rPr lang="is-IS" sz="1800" b="0" baseline="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Insert</a:t>
            </a: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</a:t>
            </a:r>
          </a:p>
          <a:p>
            <a:pPr marL="342900" indent="-342900">
              <a:buAutoNum type="arabicParenR"/>
            </a:pP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You may need to crop/reposition the picture to make it fill the space. With the picture selected, go up to </a:t>
            </a:r>
            <a:r>
              <a:rPr lang="is-IS" sz="1800" b="0" baseline="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Picture Format </a:t>
            </a: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again and this time click on </a:t>
            </a:r>
            <a:r>
              <a:rPr lang="is-IS" sz="1800" b="0" baseline="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Crop</a:t>
            </a: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</a:t>
            </a:r>
          </a:p>
          <a:p>
            <a:pPr marL="342900" indent="-342900">
              <a:buAutoNum type="arabicParenR"/>
            </a:pP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Scale/resize the image and the photo boundaries as needed. For instructions on cropping images, please go here: </a:t>
            </a:r>
            <a:r>
              <a:rPr lang="en-U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  <a:hlinkClick r:id="rId2"/>
              </a:rPr>
              <a:t>https://support.office.com/en-us/article/Crop-a-picture-or-a-shape-with-a-picture-fill-14d69647-bc93-4f06-9528-df95103aa1e6</a:t>
            </a:r>
            <a:endParaRPr lang="en-US" sz="1800" b="0" baseline="0" dirty="0">
              <a:latin typeface="Agenda-Regular" charset="0"/>
              <a:ea typeface="Agenda-Regular" charset="0"/>
              <a:cs typeface="Agenda-Regular" charset="0"/>
              <a:sym typeface="Wingdings"/>
            </a:endParaRPr>
          </a:p>
          <a:p>
            <a:pPr marL="342900" indent="-342900">
              <a:buAutoNum type="arabicParenR"/>
            </a:pPr>
            <a:endParaRPr lang="en-US" sz="1800" dirty="0">
              <a:latin typeface="Agenda-Regular" charset="0"/>
              <a:ea typeface="Agenda-Regular" charset="0"/>
              <a:cs typeface="Agenda-Regular" charset="0"/>
              <a:sym typeface="Wingdings"/>
            </a:endParaRPr>
          </a:p>
          <a:p>
            <a:pPr marL="342900" indent="-342900">
              <a:buAutoNum type="arabicParenR"/>
            </a:pPr>
            <a:endParaRPr lang="en-US" sz="1800" dirty="0">
              <a:latin typeface="Agenda-Regular" charset="0"/>
              <a:ea typeface="Agenda-Regular" charset="0"/>
              <a:cs typeface="Agenda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64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260599" y="6019800"/>
            <a:ext cx="1203959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pPr>
              <a:defRPr/>
            </a:pPr>
            <a:fld id="{8C4EA5D1-E0B9-4482-B829-12E4BE965CC1}" type="datetimeFigureOut">
              <a:rPr lang="en-US" smtClean="0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93159" y="6019800"/>
            <a:ext cx="233997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261735" y="6019800"/>
            <a:ext cx="55562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fld id="{24CFB3D0-71EC-431B-BD8F-85714A778B9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7241850" y="0"/>
            <a:ext cx="5077326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genda-Bold" charset="0"/>
                <a:ea typeface="Agenda-Bold" charset="0"/>
                <a:cs typeface="Agenda-Bold" charset="0"/>
              </a:rPr>
              <a:t>All Photos are located on the Master Slides.</a:t>
            </a:r>
          </a:p>
          <a:p>
            <a:endParaRPr lang="en-US" sz="1800" dirty="0">
              <a:latin typeface="Agenda-Bold" charset="0"/>
              <a:ea typeface="Agenda-Bold" charset="0"/>
              <a:cs typeface="Agenda-Bold" charset="0"/>
            </a:endParaRPr>
          </a:p>
          <a:p>
            <a:r>
              <a:rPr lang="en-US" sz="1800" dirty="0">
                <a:latin typeface="Agenda-Regular" charset="0"/>
                <a:ea typeface="Agenda-Regular" charset="0"/>
                <a:cs typeface="Agenda-Regular" charset="0"/>
              </a:rPr>
              <a:t>To replace the photo</a:t>
            </a:r>
            <a:r>
              <a:rPr lang="en-US" sz="1800" baseline="0" dirty="0">
                <a:latin typeface="Agenda-Regular" charset="0"/>
                <a:ea typeface="Agenda-Regular" charset="0"/>
                <a:cs typeface="Agenda-Regular" charset="0"/>
              </a:rPr>
              <a:t> on this slide, use the following instructions</a:t>
            </a:r>
            <a:r>
              <a:rPr lang="en-US" sz="1800" dirty="0">
                <a:latin typeface="Agenda-Regular" charset="0"/>
                <a:ea typeface="Agenda-Regular" charset="0"/>
                <a:cs typeface="Agenda-Regular" charset="0"/>
              </a:rPr>
              <a:t>:</a:t>
            </a:r>
          </a:p>
          <a:p>
            <a:endParaRPr lang="en-US" sz="1800" dirty="0">
              <a:latin typeface="Agenda-Regular" charset="0"/>
              <a:ea typeface="Agenda-Regular" charset="0"/>
              <a:cs typeface="Agenda-Regular" charset="0"/>
            </a:endParaRPr>
          </a:p>
          <a:p>
            <a:pPr marL="342900" indent="-342900">
              <a:buAutoNum type="arabicParenR"/>
            </a:pPr>
            <a:r>
              <a:rPr lang="en-US" sz="1800" dirty="0">
                <a:latin typeface="Agenda-Regular" charset="0"/>
                <a:ea typeface="Agenda-Regular" charset="0"/>
                <a:cs typeface="Agenda-Regular" charset="0"/>
              </a:rPr>
              <a:t>Go the the Slide Master View </a:t>
            </a:r>
            <a:r>
              <a:rPr lang="en-US" sz="1800" dirty="0">
                <a:latin typeface="Agenda-Bold" charset="0"/>
                <a:ea typeface="Agenda-Bold" charset="0"/>
                <a:cs typeface="Agenda-Bold" charset="0"/>
              </a:rPr>
              <a:t>(View </a:t>
            </a:r>
            <a:r>
              <a:rPr lang="en-US" sz="180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 Master  Slide Master)</a:t>
            </a:r>
          </a:p>
          <a:p>
            <a:pPr marL="342900" indent="-342900">
              <a:buAutoNum type="arabicParenR"/>
            </a:pPr>
            <a:r>
              <a:rPr lang="en-US" sz="180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Select the master slide with the photo you would like to replace.</a:t>
            </a:r>
          </a:p>
          <a:p>
            <a:pPr marL="342900" indent="-342900">
              <a:buAutoNum type="arabicParenR"/>
            </a:pPr>
            <a:r>
              <a:rPr lang="en-US" sz="180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The photo is</a:t>
            </a:r>
            <a:r>
              <a:rPr lang="en-US" sz="180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 underneath a shape object with an alpha gradient</a:t>
            </a:r>
            <a:r>
              <a:rPr lang="en-US" sz="180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 In order to select it, click on the white</a:t>
            </a:r>
            <a:r>
              <a:rPr lang="en-US" sz="180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 rectangle with an alpha gradient, </a:t>
            </a:r>
            <a:r>
              <a:rPr lang="en-US" sz="180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right click and select </a:t>
            </a:r>
            <a:r>
              <a:rPr lang="en-US" sz="180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Send To Back  Send To Back.</a:t>
            </a:r>
          </a:p>
          <a:p>
            <a:pPr marL="342900" indent="-342900">
              <a:buAutoNum type="arabicParenR"/>
            </a:pPr>
            <a:r>
              <a:rPr lang="en-US" sz="180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Click on the photo, then right click and select Change Picture</a:t>
            </a:r>
            <a:r>
              <a:rPr lang="is-IS" sz="180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…</a:t>
            </a:r>
          </a:p>
          <a:p>
            <a:pPr marL="342900" indent="-342900">
              <a:buAutoNum type="arabicParenR"/>
            </a:pP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In the file browser, find the photo you would like to insert, select it and then click on </a:t>
            </a:r>
            <a:r>
              <a:rPr lang="is-IS" sz="1800" b="0" baseline="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Insert</a:t>
            </a: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</a:t>
            </a:r>
          </a:p>
          <a:p>
            <a:pPr marL="342900" indent="-342900">
              <a:buAutoNum type="arabicParenR"/>
            </a:pP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You may need to crop/reposition the picture to make it fill the space. With the picture selected, go up to </a:t>
            </a:r>
            <a:r>
              <a:rPr lang="is-IS" sz="1800" b="0" baseline="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Picture Format </a:t>
            </a: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again and this time click on </a:t>
            </a:r>
            <a:r>
              <a:rPr lang="is-IS" sz="1800" b="0" baseline="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Crop</a:t>
            </a: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</a:t>
            </a:r>
          </a:p>
          <a:p>
            <a:pPr marL="342900" indent="-342900">
              <a:buAutoNum type="arabicParenR"/>
            </a:pP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Scale/resize the image and the photo boundaries as needed. For instructions on cropping images, please go here: </a:t>
            </a:r>
            <a:r>
              <a:rPr lang="en-U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  <a:hlinkClick r:id="rId2"/>
              </a:rPr>
              <a:t>https://support.office.com/en-us/article/Crop-a-picture-or-a-shape-with-a-picture-fill-14d69647-bc93-4f06-9528-df95103aa1e6</a:t>
            </a:r>
            <a:endParaRPr lang="en-US" sz="1800" b="0" baseline="0" dirty="0">
              <a:latin typeface="Agenda-Regular" charset="0"/>
              <a:ea typeface="Agenda-Regular" charset="0"/>
              <a:cs typeface="Agenda-Regular" charset="0"/>
              <a:sym typeface="Wingdings"/>
            </a:endParaRPr>
          </a:p>
          <a:p>
            <a:pPr marL="342900" indent="-342900">
              <a:buAutoNum type="arabicParenR"/>
            </a:pPr>
            <a:endParaRPr lang="en-US" sz="1800" dirty="0">
              <a:latin typeface="Agenda-Regular" charset="0"/>
              <a:ea typeface="Agenda-Regular" charset="0"/>
              <a:cs typeface="Agenda-Regular" charset="0"/>
              <a:sym typeface="Wingdings"/>
            </a:endParaRPr>
          </a:p>
          <a:p>
            <a:pPr marL="342900" indent="-342900">
              <a:buAutoNum type="arabicParenR"/>
            </a:pPr>
            <a:endParaRPr lang="en-US" sz="1800" dirty="0">
              <a:latin typeface="Agenda-Regular" charset="0"/>
              <a:ea typeface="Agenda-Regular" charset="0"/>
              <a:cs typeface="Agenda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58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56" y="380999"/>
            <a:ext cx="2106135" cy="947737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9017" y="381000"/>
            <a:ext cx="4203434" cy="5410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056" y="1557336"/>
            <a:ext cx="2106134" cy="4233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260599" y="6019800"/>
            <a:ext cx="1203959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pPr>
              <a:defRPr/>
            </a:pPr>
            <a:fld id="{348351E6-00D4-4DF0-9041-EFA9D5191E0E}" type="datetimeFigureOut">
              <a:rPr lang="en-US" smtClean="0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93159" y="6019800"/>
            <a:ext cx="233997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261735" y="6019800"/>
            <a:ext cx="55562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fld id="{8CD7DEB4-D87C-4302-B825-E68207816EF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241850" y="0"/>
            <a:ext cx="5077326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genda-Bold" charset="0"/>
                <a:ea typeface="Agenda-Bold" charset="0"/>
                <a:cs typeface="Agenda-Bold" charset="0"/>
              </a:rPr>
              <a:t>All Photos are located on the Master Slides.</a:t>
            </a:r>
          </a:p>
          <a:p>
            <a:endParaRPr lang="en-US" sz="1800" dirty="0">
              <a:latin typeface="Agenda-Bold" charset="0"/>
              <a:ea typeface="Agenda-Bold" charset="0"/>
              <a:cs typeface="Agenda-Bold" charset="0"/>
            </a:endParaRPr>
          </a:p>
          <a:p>
            <a:r>
              <a:rPr lang="en-US" sz="1800" dirty="0">
                <a:latin typeface="Agenda-Regular" charset="0"/>
                <a:ea typeface="Agenda-Regular" charset="0"/>
                <a:cs typeface="Agenda-Regular" charset="0"/>
              </a:rPr>
              <a:t>To replace the photo</a:t>
            </a:r>
            <a:r>
              <a:rPr lang="en-US" sz="1800" baseline="0" dirty="0">
                <a:latin typeface="Agenda-Regular" charset="0"/>
                <a:ea typeface="Agenda-Regular" charset="0"/>
                <a:cs typeface="Agenda-Regular" charset="0"/>
              </a:rPr>
              <a:t> on this slide, use the following instructions</a:t>
            </a:r>
            <a:r>
              <a:rPr lang="en-US" sz="1800" dirty="0">
                <a:latin typeface="Agenda-Regular" charset="0"/>
                <a:ea typeface="Agenda-Regular" charset="0"/>
                <a:cs typeface="Agenda-Regular" charset="0"/>
              </a:rPr>
              <a:t>:</a:t>
            </a:r>
          </a:p>
          <a:p>
            <a:endParaRPr lang="en-US" sz="1800" dirty="0">
              <a:latin typeface="Agenda-Regular" charset="0"/>
              <a:ea typeface="Agenda-Regular" charset="0"/>
              <a:cs typeface="Agenda-Regular" charset="0"/>
            </a:endParaRPr>
          </a:p>
          <a:p>
            <a:pPr marL="342900" indent="-342900">
              <a:buAutoNum type="arabicParenR"/>
            </a:pPr>
            <a:r>
              <a:rPr lang="en-US" sz="1800" dirty="0">
                <a:latin typeface="Agenda-Regular" charset="0"/>
                <a:ea typeface="Agenda-Regular" charset="0"/>
                <a:cs typeface="Agenda-Regular" charset="0"/>
              </a:rPr>
              <a:t>Go the the Slide Master View </a:t>
            </a:r>
            <a:r>
              <a:rPr lang="en-US" sz="1800" dirty="0">
                <a:latin typeface="Agenda-Bold" charset="0"/>
                <a:ea typeface="Agenda-Bold" charset="0"/>
                <a:cs typeface="Agenda-Bold" charset="0"/>
              </a:rPr>
              <a:t>(View </a:t>
            </a:r>
            <a:r>
              <a:rPr lang="en-US" sz="180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 Master  Slide Master)</a:t>
            </a:r>
          </a:p>
          <a:p>
            <a:pPr marL="342900" indent="-342900">
              <a:buAutoNum type="arabicParenR"/>
            </a:pPr>
            <a:r>
              <a:rPr lang="en-US" sz="180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Select the master slide with the photo you would like to replace.</a:t>
            </a:r>
          </a:p>
          <a:p>
            <a:pPr marL="342900" indent="-342900">
              <a:buAutoNum type="arabicParenR"/>
            </a:pPr>
            <a:r>
              <a:rPr lang="en-US" sz="180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The photo is</a:t>
            </a:r>
            <a:r>
              <a:rPr lang="en-US" sz="180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 underneath a shape object with an alpha gradient</a:t>
            </a:r>
            <a:r>
              <a:rPr lang="en-US" sz="180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 In order to select it, click on the white</a:t>
            </a:r>
            <a:r>
              <a:rPr lang="en-US" sz="180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 rectangle with an alpha gradient, </a:t>
            </a:r>
            <a:r>
              <a:rPr lang="en-US" sz="180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right click and select </a:t>
            </a:r>
            <a:r>
              <a:rPr lang="en-US" sz="180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Send To Back  Send To Back.</a:t>
            </a:r>
          </a:p>
          <a:p>
            <a:pPr marL="342900" indent="-342900">
              <a:buAutoNum type="arabicParenR"/>
            </a:pPr>
            <a:r>
              <a:rPr lang="en-US" sz="180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Click on the photo, then right click and select Change Picture</a:t>
            </a:r>
            <a:r>
              <a:rPr lang="is-IS" sz="180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…</a:t>
            </a:r>
          </a:p>
          <a:p>
            <a:pPr marL="342900" indent="-342900">
              <a:buAutoNum type="arabicParenR"/>
            </a:pP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In the file browser, find the photo you would like to insert, select it and then click on </a:t>
            </a:r>
            <a:r>
              <a:rPr lang="is-IS" sz="1800" b="0" baseline="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Insert</a:t>
            </a: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</a:t>
            </a:r>
          </a:p>
          <a:p>
            <a:pPr marL="342900" indent="-342900">
              <a:buAutoNum type="arabicParenR"/>
            </a:pP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You may need to crop/reposition the picture to make it fill the space. With the picture selected, go up to </a:t>
            </a:r>
            <a:r>
              <a:rPr lang="is-IS" sz="1800" b="0" baseline="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Picture Format </a:t>
            </a: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again and this time click on </a:t>
            </a:r>
            <a:r>
              <a:rPr lang="is-IS" sz="1800" b="0" baseline="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Crop</a:t>
            </a: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</a:t>
            </a:r>
          </a:p>
          <a:p>
            <a:pPr marL="342900" indent="-342900">
              <a:buAutoNum type="arabicParenR"/>
            </a:pP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Scale/resize the image and the photo boundaries as needed. For instructions on cropping images, please go here: </a:t>
            </a:r>
            <a:r>
              <a:rPr lang="en-U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  <a:hlinkClick r:id="rId2"/>
              </a:rPr>
              <a:t>https://support.office.com/en-us/article/Crop-a-picture-or-a-shape-with-a-picture-fill-14d69647-bc93-4f06-9528-df95103aa1e6</a:t>
            </a:r>
            <a:endParaRPr lang="en-US" sz="1800" b="0" baseline="0" dirty="0">
              <a:latin typeface="Agenda-Regular" charset="0"/>
              <a:ea typeface="Agenda-Regular" charset="0"/>
              <a:cs typeface="Agenda-Regular" charset="0"/>
              <a:sym typeface="Wingdings"/>
            </a:endParaRPr>
          </a:p>
          <a:p>
            <a:pPr marL="342900" indent="-342900">
              <a:buAutoNum type="arabicParenR"/>
            </a:pPr>
            <a:endParaRPr lang="en-US" sz="1800" dirty="0">
              <a:latin typeface="Agenda-Regular" charset="0"/>
              <a:ea typeface="Agenda-Regular" charset="0"/>
              <a:cs typeface="Agenda-Regular" charset="0"/>
              <a:sym typeface="Wingdings"/>
            </a:endParaRPr>
          </a:p>
          <a:p>
            <a:pPr marL="342900" indent="-342900">
              <a:buAutoNum type="arabicParenR"/>
            </a:pPr>
            <a:endParaRPr lang="en-US" sz="1800" dirty="0">
              <a:latin typeface="Agenda-Regular" charset="0"/>
              <a:ea typeface="Agenda-Regular" charset="0"/>
              <a:cs typeface="Agenda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1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7" y="4060030"/>
            <a:ext cx="6550397" cy="56673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799" y="402430"/>
            <a:ext cx="57150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4626766"/>
            <a:ext cx="6550396" cy="11644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260599" y="6019800"/>
            <a:ext cx="1203959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pPr>
              <a:defRPr/>
            </a:pPr>
            <a:fld id="{F0910122-FC3F-40B6-B450-304DAF568D95}" type="datetimeFigureOut">
              <a:rPr lang="en-US" smtClean="0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93159" y="6019800"/>
            <a:ext cx="233997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261735" y="6019800"/>
            <a:ext cx="55562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fld id="{2C1DAD31-2A4B-4343-8623-260589B5962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241850" y="0"/>
            <a:ext cx="5077326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genda-Bold" charset="0"/>
                <a:ea typeface="Agenda-Bold" charset="0"/>
                <a:cs typeface="Agenda-Bold" charset="0"/>
              </a:rPr>
              <a:t>All Photos are located on the Master Slides.</a:t>
            </a:r>
          </a:p>
          <a:p>
            <a:endParaRPr lang="en-US" sz="1800" dirty="0">
              <a:latin typeface="Agenda-Bold" charset="0"/>
              <a:ea typeface="Agenda-Bold" charset="0"/>
              <a:cs typeface="Agenda-Bold" charset="0"/>
            </a:endParaRPr>
          </a:p>
          <a:p>
            <a:r>
              <a:rPr lang="en-US" sz="1800" dirty="0">
                <a:latin typeface="Agenda-Regular" charset="0"/>
                <a:ea typeface="Agenda-Regular" charset="0"/>
                <a:cs typeface="Agenda-Regular" charset="0"/>
              </a:rPr>
              <a:t>To replace the photo</a:t>
            </a:r>
            <a:r>
              <a:rPr lang="en-US" sz="1800" baseline="0" dirty="0">
                <a:latin typeface="Agenda-Regular" charset="0"/>
                <a:ea typeface="Agenda-Regular" charset="0"/>
                <a:cs typeface="Agenda-Regular" charset="0"/>
              </a:rPr>
              <a:t> on this slide, use the following instructions</a:t>
            </a:r>
            <a:r>
              <a:rPr lang="en-US" sz="1800" dirty="0">
                <a:latin typeface="Agenda-Regular" charset="0"/>
                <a:ea typeface="Agenda-Regular" charset="0"/>
                <a:cs typeface="Agenda-Regular" charset="0"/>
              </a:rPr>
              <a:t>:</a:t>
            </a:r>
          </a:p>
          <a:p>
            <a:endParaRPr lang="en-US" sz="1800" dirty="0">
              <a:latin typeface="Agenda-Regular" charset="0"/>
              <a:ea typeface="Agenda-Regular" charset="0"/>
              <a:cs typeface="Agenda-Regular" charset="0"/>
            </a:endParaRPr>
          </a:p>
          <a:p>
            <a:pPr marL="342900" indent="-342900">
              <a:buAutoNum type="arabicParenR"/>
            </a:pPr>
            <a:r>
              <a:rPr lang="en-US" sz="1800" dirty="0">
                <a:latin typeface="Agenda-Regular" charset="0"/>
                <a:ea typeface="Agenda-Regular" charset="0"/>
                <a:cs typeface="Agenda-Regular" charset="0"/>
              </a:rPr>
              <a:t>Go the the Slide Master View </a:t>
            </a:r>
            <a:r>
              <a:rPr lang="en-US" sz="1800" dirty="0">
                <a:latin typeface="Agenda-Bold" charset="0"/>
                <a:ea typeface="Agenda-Bold" charset="0"/>
                <a:cs typeface="Agenda-Bold" charset="0"/>
              </a:rPr>
              <a:t>(View </a:t>
            </a:r>
            <a:r>
              <a:rPr lang="en-US" sz="180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 Master  Slide Master)</a:t>
            </a:r>
          </a:p>
          <a:p>
            <a:pPr marL="342900" indent="-342900">
              <a:buAutoNum type="arabicParenR"/>
            </a:pPr>
            <a:r>
              <a:rPr lang="en-US" sz="180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Select the master slide with the photo you would like to replace.</a:t>
            </a:r>
          </a:p>
          <a:p>
            <a:pPr marL="342900" indent="-342900">
              <a:buAutoNum type="arabicParenR"/>
            </a:pPr>
            <a:r>
              <a:rPr lang="en-US" sz="180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The photo is</a:t>
            </a:r>
            <a:r>
              <a:rPr lang="en-US" sz="180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 underneath a shape object with an alpha gradient</a:t>
            </a:r>
            <a:r>
              <a:rPr lang="en-US" sz="180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 In order to select it, click on the white</a:t>
            </a:r>
            <a:r>
              <a:rPr lang="en-US" sz="180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 rectangle with an alpha gradient, </a:t>
            </a:r>
            <a:r>
              <a:rPr lang="en-US" sz="180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right click and select </a:t>
            </a:r>
            <a:r>
              <a:rPr lang="en-US" sz="180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Send To Back  Send To Back.</a:t>
            </a:r>
          </a:p>
          <a:p>
            <a:pPr marL="342900" indent="-342900">
              <a:buAutoNum type="arabicParenR"/>
            </a:pPr>
            <a:r>
              <a:rPr lang="en-US" sz="180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Click on the photo, then right click and select Change Picture</a:t>
            </a:r>
            <a:r>
              <a:rPr lang="is-IS" sz="180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…</a:t>
            </a:r>
          </a:p>
          <a:p>
            <a:pPr marL="342900" indent="-342900">
              <a:buAutoNum type="arabicParenR"/>
            </a:pP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In the file browser, find the photo you would like to insert, select it and then click on </a:t>
            </a:r>
            <a:r>
              <a:rPr lang="is-IS" sz="1800" b="0" baseline="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Insert</a:t>
            </a: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</a:t>
            </a:r>
          </a:p>
          <a:p>
            <a:pPr marL="342900" indent="-342900">
              <a:buAutoNum type="arabicParenR"/>
            </a:pP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You may need to crop/reposition the picture to make it fill the space. With the picture selected, go up to </a:t>
            </a:r>
            <a:r>
              <a:rPr lang="is-IS" sz="1800" b="0" baseline="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Picture Format </a:t>
            </a: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again and this time click on </a:t>
            </a:r>
            <a:r>
              <a:rPr lang="is-IS" sz="1800" b="0" baseline="0" dirty="0">
                <a:latin typeface="Agenda-Bold" charset="0"/>
                <a:ea typeface="Agenda-Bold" charset="0"/>
                <a:cs typeface="Agenda-Bold" charset="0"/>
                <a:sym typeface="Wingdings"/>
              </a:rPr>
              <a:t>Crop</a:t>
            </a: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</a:t>
            </a:r>
          </a:p>
          <a:p>
            <a:pPr marL="342900" indent="-342900">
              <a:buAutoNum type="arabicParenR"/>
            </a:pPr>
            <a:r>
              <a:rPr lang="is-I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Scale/resize the image and the photo boundaries as needed. For instructions on cropping images, please go here: </a:t>
            </a:r>
            <a:r>
              <a:rPr lang="en-US" sz="1800" b="0" baseline="0" dirty="0">
                <a:latin typeface="Agenda-Regular" charset="0"/>
                <a:ea typeface="Agenda-Regular" charset="0"/>
                <a:cs typeface="Agenda-Regular" charset="0"/>
                <a:sym typeface="Wingdings"/>
                <a:hlinkClick r:id="rId2"/>
              </a:rPr>
              <a:t>https://support.office.com/en-us/article/Crop-a-picture-or-a-shape-with-a-picture-fill-14d69647-bc93-4f06-9528-df95103aa1e6</a:t>
            </a:r>
            <a:endParaRPr lang="en-US" sz="1800" b="0" baseline="0" dirty="0">
              <a:latin typeface="Agenda-Regular" charset="0"/>
              <a:ea typeface="Agenda-Regular" charset="0"/>
              <a:cs typeface="Agenda-Regular" charset="0"/>
              <a:sym typeface="Wingdings"/>
            </a:endParaRPr>
          </a:p>
          <a:p>
            <a:pPr marL="342900" indent="-342900">
              <a:buAutoNum type="arabicParenR"/>
            </a:pPr>
            <a:endParaRPr lang="en-US" sz="1800" dirty="0">
              <a:latin typeface="Agenda-Regular" charset="0"/>
              <a:ea typeface="Agenda-Regular" charset="0"/>
              <a:cs typeface="Agenda-Regular" charset="0"/>
              <a:sym typeface="Wingdings"/>
            </a:endParaRPr>
          </a:p>
          <a:p>
            <a:pPr marL="342900" indent="-342900">
              <a:buAutoNum type="arabicParenR"/>
            </a:pPr>
            <a:endParaRPr lang="en-US" sz="1800" dirty="0">
              <a:latin typeface="Agenda-Regular" charset="0"/>
              <a:ea typeface="Agenda-Regular" charset="0"/>
              <a:cs typeface="Agenda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38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0" y="0"/>
            <a:ext cx="27432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00800" y="0"/>
            <a:ext cx="2743200" cy="6858000"/>
          </a:xfrm>
          <a:prstGeom prst="rect">
            <a:avLst/>
          </a:prstGeom>
          <a:gradFill flip="none" rotWithShape="1">
            <a:gsLst>
              <a:gs pos="20000">
                <a:schemeClr val="bg1">
                  <a:lumMod val="100000"/>
                </a:schemeClr>
              </a:gs>
              <a:gs pos="85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65379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653796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2"/>
          </p:nvPr>
        </p:nvSpPr>
        <p:spPr>
          <a:xfrm>
            <a:off x="2260599" y="6019800"/>
            <a:ext cx="1203959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pPr>
              <a:defRPr/>
            </a:pPr>
            <a:fld id="{606566EE-5EE8-4FF3-8F7A-892068A6B129}" type="datetimeFigureOut">
              <a:rPr lang="en-US" smtClean="0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93159" y="6019800"/>
            <a:ext cx="233997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261735" y="6019800"/>
            <a:ext cx="55562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fld id="{A5F3EE2F-C94E-4F34-9952-1C7DFD028A0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048797"/>
            <a:ext cx="1574799" cy="39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i="0">
          <a:solidFill>
            <a:srgbClr val="D02139"/>
          </a:solidFill>
          <a:latin typeface="Americana" charset="0"/>
          <a:ea typeface="Americana" charset="0"/>
          <a:cs typeface="Americana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mericanaT Bold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mericanaT Bold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mericanaT Bold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mericanaT Bold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Verdan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Verdan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Verdan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Verdan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Verdan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cortland.edu/dotAsset/113436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ReappointmentForm_Term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cortland.edu/dotAsset/113438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ny.edu/hr/contracts/html/psnu/#Appendix_A-28" TargetMode="External"/><Relationship Id="rId2" Type="http://schemas.openxmlformats.org/officeDocument/2006/relationships/hyperlink" Target="http://www2.cortland.edu/dotAsset/e4cf9c5b-2ae2-47a0-9e52-6c17695fc3be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Perm%20Rec%20Form.doc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../UUPDates/AppointmentLetter_TERMAppA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cortland.edu/dotAsset/113440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EvaluationLetter_TERM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itle 2">
            <a:extLst>
              <a:ext uri="{FF2B5EF4-FFF2-40B4-BE49-F238E27FC236}">
                <a16:creationId xmlns:a16="http://schemas.microsoft.com/office/drawing/2014/main" id="{F0733FEA-1B34-434A-B5F0-B727A627A9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0"/>
            <a:endParaRPr lang="en-US" altLang="en-US" b="1" i="1" dirty="0"/>
          </a:p>
          <a:p>
            <a:pPr marR="0"/>
            <a:r>
              <a:rPr lang="en-US" altLang="en-US" b="1" i="1" dirty="0"/>
              <a:t>March 6, 2019</a:t>
            </a:r>
            <a:endParaRPr lang="en-US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1209E3-52BD-497A-A6A7-2D079037A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7391400" cy="205101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i="1" dirty="0"/>
              <a:t>Overview of the UUP Professional Performance Management Cycle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C93469-F430-42F5-802B-183E72C9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Internal Procedures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5E3EF-9765-4FA8-B43C-37839C899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95400"/>
            <a:ext cx="6766560" cy="4038600"/>
          </a:xfrm>
        </p:spPr>
        <p:txBody>
          <a:bodyPr>
            <a:noAutofit/>
          </a:bodyPr>
          <a:lstStyle/>
          <a:p>
            <a:pPr marL="859536" lvl="2" fontAlgn="auto">
              <a:lnSpc>
                <a:spcPct val="17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1400" dirty="0"/>
              <a:t>Once the secondary sources are received the supervisor should finish preliminary evaluation and present it to the employee at the pre-set date</a:t>
            </a:r>
          </a:p>
          <a:p>
            <a:pPr lvl="3" fontAlgn="auto">
              <a:lnSpc>
                <a:spcPct val="17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1400" dirty="0"/>
              <a:t>NOTE:  It is not essential to have all secondary source forms back, if some are not received, it </a:t>
            </a:r>
            <a:r>
              <a:rPr lang="en-US" sz="1400" dirty="0" smtClean="0"/>
              <a:t>doesn’t need to </a:t>
            </a:r>
            <a:r>
              <a:rPr lang="en-US" sz="1400" dirty="0"/>
              <a:t>hold up the evaluation – use the info that is available</a:t>
            </a:r>
          </a:p>
          <a:p>
            <a:pPr marL="859536" lvl="2" fontAlgn="auto">
              <a:lnSpc>
                <a:spcPct val="17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1400" dirty="0"/>
              <a:t>Meet with the employee and go over the </a:t>
            </a:r>
            <a:r>
              <a:rPr lang="en-US" sz="1400" dirty="0">
                <a:hlinkClick r:id="rId2"/>
              </a:rPr>
              <a:t>preliminary evaluation</a:t>
            </a:r>
            <a:endParaRPr lang="en-US" sz="1400" dirty="0"/>
          </a:p>
          <a:p>
            <a:pPr lvl="3" fontAlgn="auto">
              <a:lnSpc>
                <a:spcPct val="17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1400" dirty="0"/>
              <a:t>Secondary sources may be shared with the employee </a:t>
            </a:r>
            <a:r>
              <a:rPr lang="en-US" sz="1400" b="1" dirty="0"/>
              <a:t>if</a:t>
            </a:r>
            <a:r>
              <a:rPr lang="en-US" sz="1400" dirty="0"/>
              <a:t> the source has given permission</a:t>
            </a:r>
          </a:p>
          <a:p>
            <a:pPr lvl="3" fontAlgn="auto">
              <a:lnSpc>
                <a:spcPct val="17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1400" dirty="0"/>
              <a:t>Allow the employee to provide feedback regarding the preliminary evaluation</a:t>
            </a:r>
          </a:p>
          <a:p>
            <a:pPr lvl="3" fontAlgn="auto">
              <a:lnSpc>
                <a:spcPct val="17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1400" dirty="0"/>
              <a:t>Decide upon any revisions to be made to the evaluation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6723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C93469-F430-42F5-802B-183E72C9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Internal Procedures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5E3EF-9765-4FA8-B43C-37839C899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6537960" cy="4038600"/>
          </a:xfrm>
        </p:spPr>
        <p:txBody>
          <a:bodyPr>
            <a:normAutofit/>
          </a:bodyPr>
          <a:lstStyle/>
          <a:p>
            <a:pPr marL="859536" lvl="2" fontAlgn="auto">
              <a:lnSpc>
                <a:spcPct val="15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/>
              <a:t>Finalize the evaluation, sign and date.</a:t>
            </a:r>
          </a:p>
          <a:p>
            <a:pPr marL="859536" lvl="2" fontAlgn="auto">
              <a:lnSpc>
                <a:spcPct val="15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/>
              <a:t>Ask the employee to sign and date </a:t>
            </a:r>
          </a:p>
          <a:p>
            <a:pPr marL="1316736" lvl="3" fontAlgn="auto">
              <a:lnSpc>
                <a:spcPct val="15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/>
              <a:t>Allow the employee to write any comments/rebuttal and attach as needed</a:t>
            </a:r>
          </a:p>
          <a:p>
            <a:pPr marL="859536" lvl="2" fontAlgn="auto">
              <a:lnSpc>
                <a:spcPct val="15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dirty="0"/>
              <a:t>Provide copy of evaluation to employee</a:t>
            </a:r>
          </a:p>
          <a:p>
            <a:pPr marL="859536" lvl="2" fontAlgn="auto">
              <a:lnSpc>
                <a:spcPct val="15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1800" b="1" dirty="0"/>
              <a:t>All</a:t>
            </a:r>
            <a:r>
              <a:rPr lang="en-US" sz="1800" dirty="0"/>
              <a:t> evaluation materials, </a:t>
            </a:r>
            <a:r>
              <a:rPr lang="en-US" sz="1800" b="1" dirty="0"/>
              <a:t>including all secondary source forms</a:t>
            </a:r>
            <a:r>
              <a:rPr lang="en-US" sz="1800" dirty="0"/>
              <a:t>, must be sent to Human Resources for placement in the official personnel file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848B4D8-7508-42C5-82A9-E127B3670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Internal Procedures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C879F-9BF0-476D-846F-A6EB5FEFD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6537960" cy="4038600"/>
          </a:xfrm>
        </p:spPr>
        <p:txBody>
          <a:bodyPr>
            <a:normAutofit fontScale="85000" lnSpcReduction="20000"/>
          </a:bodyPr>
          <a:lstStyle/>
          <a:p>
            <a:pPr marL="621792" lvl="1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At same time as evaluation meeting, establish new PP for the next evaluation cycle</a:t>
            </a:r>
          </a:p>
          <a:p>
            <a:pPr marL="1021842" lvl="2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Use dates provided</a:t>
            </a:r>
          </a:p>
          <a:p>
            <a:pPr marL="1021842" lvl="2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Review and modify both short and long term objectives</a:t>
            </a:r>
          </a:p>
          <a:p>
            <a:pPr marL="1021842" lvl="2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Review and modify list of secondary sources</a:t>
            </a:r>
          </a:p>
          <a:p>
            <a:pPr marL="1021842" lvl="2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Ultimately, supervisor has final say on content of PP</a:t>
            </a:r>
          </a:p>
          <a:p>
            <a:pPr marL="621792" lvl="1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Sign and date new PP, obtain employees signature</a:t>
            </a:r>
          </a:p>
          <a:p>
            <a:pPr marL="621792" lvl="1" fontAlgn="auto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Route through to HR with Eval that was completed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CFC135D-E46D-499E-B2C7-72D831583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Internal Procedures</a:t>
            </a:r>
            <a:endParaRPr lang="en-US" sz="3200" dirty="0"/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2F24A988-23CF-473B-8524-92987BC23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6537960" cy="4038600"/>
          </a:xfrm>
        </p:spPr>
        <p:txBody>
          <a:bodyPr/>
          <a:lstStyle/>
          <a:p>
            <a:pPr lvl="1"/>
            <a:endParaRPr lang="en-US" altLang="en-US" dirty="0"/>
          </a:p>
          <a:p>
            <a:pPr marL="457200" lvl="1" indent="0">
              <a:buNone/>
            </a:pPr>
            <a:r>
              <a:rPr lang="en-US" altLang="en-US" dirty="0"/>
              <a:t>If evaluation accompanied a recommendation for renewal</a:t>
            </a:r>
          </a:p>
          <a:p>
            <a:pPr lvl="2"/>
            <a:r>
              <a:rPr lang="en-US" altLang="en-US" dirty="0"/>
              <a:t>Review and complete the provided </a:t>
            </a:r>
            <a:r>
              <a:rPr lang="en-US" altLang="en-US" dirty="0">
                <a:hlinkClick r:id="rId2" action="ppaction://hlinkfile"/>
              </a:rPr>
              <a:t>renewal form</a:t>
            </a:r>
            <a:endParaRPr lang="en-US" altLang="en-US" dirty="0"/>
          </a:p>
          <a:p>
            <a:pPr lvl="2"/>
            <a:r>
              <a:rPr lang="en-US" altLang="en-US" dirty="0"/>
              <a:t>Sign form and route to HR with eval materials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CFC135D-E46D-499E-B2C7-72D831583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Internal Procedures</a:t>
            </a:r>
            <a:endParaRPr lang="en-US" sz="3200" dirty="0"/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2F24A988-23CF-473B-8524-92987BC23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85800"/>
            <a:ext cx="6537960" cy="4038600"/>
          </a:xfrm>
        </p:spPr>
        <p:txBody>
          <a:bodyPr/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Agenda-Regular" panose="02000603040000020004" pitchFamily="2" charset="0"/>
              </a:rPr>
              <a:t>If it any time throughout this process a non-renewal is a possibility, contact HR ASAP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Agenda-Regular" panose="02000603040000020004" pitchFamily="2" charset="0"/>
              </a:rPr>
              <a:t>A recommendation for Non-Renewal has specific steps that must be followed at each level of recommendation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Agenda-Regular" panose="02000603040000020004" pitchFamily="2" charset="0"/>
              </a:rPr>
              <a:t>If at any time the PP for an employee needs to change, a “</a:t>
            </a:r>
            <a:r>
              <a:rPr lang="en-US" altLang="en-US" sz="2200" dirty="0">
                <a:latin typeface="Agenda-Regular" panose="02000603040000020004" pitchFamily="2" charset="0"/>
                <a:hlinkClick r:id="rId2"/>
              </a:rPr>
              <a:t>Modification to Performance Program</a:t>
            </a:r>
            <a:r>
              <a:rPr lang="en-US" altLang="en-US" sz="2200" dirty="0">
                <a:latin typeface="Agenda-Regular" panose="02000603040000020004" pitchFamily="2" charset="0"/>
              </a:rPr>
              <a:t>” must be completed</a:t>
            </a:r>
          </a:p>
        </p:txBody>
      </p:sp>
    </p:spTree>
    <p:extLst>
      <p:ext uri="{BB962C8B-B14F-4D97-AF65-F5344CB8AC3E}">
        <p14:creationId xmlns:p14="http://schemas.microsoft.com/office/powerpoint/2010/main" val="200702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67397-EA95-4D54-B46F-DCC839747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Outline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FFCFF431-3264-45BA-B383-87FACCCD7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24000"/>
            <a:ext cx="6537960" cy="4038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000" dirty="0"/>
              <a:t>Review of contractual requirements</a:t>
            </a:r>
          </a:p>
          <a:p>
            <a:pPr>
              <a:lnSpc>
                <a:spcPct val="150000"/>
              </a:lnSpc>
            </a:pPr>
            <a:r>
              <a:rPr lang="en-US" altLang="en-US" sz="2000" dirty="0"/>
              <a:t>Review of establishing actual performance program and evaluation dates based on notification requirements</a:t>
            </a:r>
          </a:p>
          <a:p>
            <a:pPr>
              <a:lnSpc>
                <a:spcPct val="150000"/>
              </a:lnSpc>
            </a:pPr>
            <a:r>
              <a:rPr lang="en-US" altLang="en-US" sz="2000" dirty="0"/>
              <a:t>Review of internal procedures, </a:t>
            </a:r>
            <a:r>
              <a:rPr lang="en-US" altLang="en-US" sz="2000" dirty="0" smtClean="0"/>
              <a:t>including a </a:t>
            </a:r>
            <a:r>
              <a:rPr lang="en-US" altLang="en-US" sz="2000" dirty="0"/>
              <a:t>r</a:t>
            </a:r>
            <a:r>
              <a:rPr lang="en-US" altLang="en-US" sz="2000" dirty="0" smtClean="0"/>
              <a:t>eview </a:t>
            </a:r>
            <a:r>
              <a:rPr lang="en-US" altLang="en-US" sz="2000" dirty="0"/>
              <a:t>of </a:t>
            </a:r>
            <a:r>
              <a:rPr lang="en-US" altLang="en-US" sz="2000" dirty="0" smtClean="0"/>
              <a:t>form instructions</a:t>
            </a:r>
            <a:endParaRPr lang="en-US" altLang="en-US" sz="2000" dirty="0"/>
          </a:p>
          <a:p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E6AC4-0971-4C8B-AE18-DC049F75B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Review of </a:t>
            </a:r>
            <a:r>
              <a:rPr lang="en-US" sz="3600" dirty="0" smtClean="0"/>
              <a:t>Contractual </a:t>
            </a:r>
            <a:r>
              <a:rPr lang="en-US" sz="3600" dirty="0"/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152CA-0505-4E2C-8683-3225C1293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6537960" cy="4038600"/>
          </a:xfrm>
        </p:spPr>
        <p:txBody>
          <a:bodyPr>
            <a:normAutofit fontScale="25000" lnSpcReduction="20000"/>
          </a:bodyPr>
          <a:lstStyle/>
          <a:p>
            <a:pPr marL="678942" lvl="1" indent="-342900" fontAlgn="auto">
              <a:spcBef>
                <a:spcPts val="324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4000" dirty="0"/>
          </a:p>
          <a:p>
            <a:pPr marL="678942" lvl="1" indent="-342900" fontAlgn="auto">
              <a:lnSpc>
                <a:spcPct val="160000"/>
              </a:lnSpc>
              <a:spcBef>
                <a:spcPts val="324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7200" dirty="0" smtClean="0"/>
              <a:t>UUP </a:t>
            </a:r>
            <a:r>
              <a:rPr lang="en-US" sz="7200" dirty="0"/>
              <a:t>Professionals </a:t>
            </a:r>
            <a:endParaRPr lang="en-US" sz="7200" dirty="0"/>
          </a:p>
          <a:p>
            <a:pPr marL="1136142" lvl="2" indent="-342900" fontAlgn="auto">
              <a:lnSpc>
                <a:spcPct val="160000"/>
              </a:lnSpc>
              <a:spcBef>
                <a:spcPts val="324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7200" dirty="0" smtClean="0"/>
              <a:t>permanent</a:t>
            </a:r>
            <a:r>
              <a:rPr lang="en-US" sz="7200" dirty="0"/>
              <a:t>, term, temporary, part-time or probationary appointments</a:t>
            </a:r>
          </a:p>
          <a:p>
            <a:pPr marL="678942" lvl="1" indent="-342900" fontAlgn="auto">
              <a:lnSpc>
                <a:spcPct val="160000"/>
              </a:lnSpc>
              <a:spcBef>
                <a:spcPts val="324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7200" dirty="0"/>
              <a:t>Performance Program Requirements</a:t>
            </a:r>
          </a:p>
          <a:p>
            <a:pPr marL="678942" lvl="1" indent="-342900" fontAlgn="auto">
              <a:lnSpc>
                <a:spcPct val="160000"/>
              </a:lnSpc>
              <a:spcBef>
                <a:spcPts val="324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7200" dirty="0"/>
              <a:t>Performance Evaluation Requirements</a:t>
            </a:r>
          </a:p>
          <a:p>
            <a:pPr marL="678942" lvl="1" indent="-342900" fontAlgn="auto">
              <a:lnSpc>
                <a:spcPct val="160000"/>
              </a:lnSpc>
              <a:spcBef>
                <a:spcPts val="324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7200" dirty="0"/>
              <a:t>Notification Requirements for Renewals and Non-renewals of appointments </a:t>
            </a:r>
            <a:r>
              <a:rPr lang="en-US" sz="7200" i="1" dirty="0"/>
              <a:t>(</a:t>
            </a:r>
            <a:r>
              <a:rPr lang="en-US" sz="7200" i="1" dirty="0">
                <a:hlinkClick r:id="rId2"/>
              </a:rPr>
              <a:t>Article XI of the Policies)</a:t>
            </a:r>
            <a:r>
              <a:rPr lang="en-US" sz="7200" i="1" dirty="0"/>
              <a:t> </a:t>
            </a:r>
          </a:p>
          <a:p>
            <a:pPr marL="678942" lvl="1" indent="-342900" fontAlgn="auto">
              <a:lnSpc>
                <a:spcPct val="160000"/>
              </a:lnSpc>
              <a:spcBef>
                <a:spcPts val="324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7200" dirty="0"/>
              <a:t>Appendix ‘A’, Appendix ‘B’, Appendix ‘C’ and Permanent Appointments</a:t>
            </a:r>
          </a:p>
          <a:p>
            <a:pPr marL="678942" lvl="1" indent="-342900" fontAlgn="auto">
              <a:lnSpc>
                <a:spcPct val="160000"/>
              </a:lnSpc>
              <a:spcBef>
                <a:spcPts val="324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7200" dirty="0">
                <a:hlinkClick r:id="rId3"/>
              </a:rPr>
              <a:t>MOU, Appx A-28 of UUP Agreement </a:t>
            </a:r>
            <a:r>
              <a:rPr lang="en-US" sz="7200" dirty="0"/>
              <a:t>– Systems of Evaluation and Promotion for Professional Employees</a:t>
            </a:r>
            <a:r>
              <a:rPr lang="en-US" sz="6400" dirty="0"/>
              <a:t>:</a:t>
            </a:r>
            <a:endParaRPr lang="en-US" sz="6400" i="1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5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19F66-8AC7-4EDE-8CA7-C2817D60F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11128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Notice </a:t>
            </a:r>
            <a:r>
              <a:rPr lang="en-US" sz="3600" dirty="0" smtClean="0"/>
              <a:t>Rights</a:t>
            </a:r>
            <a:endParaRPr lang="en-US" sz="3600" dirty="0"/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1B9313D0-40DB-4DA8-B202-8A4CFDB1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3 months </a:t>
            </a:r>
            <a:r>
              <a:rPr lang="en-US" altLang="en-US" sz="2000" dirty="0"/>
              <a:t>prior to the end of a term expiring at the end of an appointee’s first year of uninterrupted service, but </a:t>
            </a:r>
            <a:r>
              <a:rPr lang="en-US" altLang="en-US" sz="2000" dirty="0" smtClean="0"/>
              <a:t>no </a:t>
            </a:r>
            <a:r>
              <a:rPr lang="en-US" altLang="en-US" sz="2000" dirty="0"/>
              <a:t>later than March 31 for terms ending in June, July or August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6 months </a:t>
            </a:r>
            <a:r>
              <a:rPr lang="en-US" altLang="en-US" sz="2000" dirty="0"/>
              <a:t>prior to the end of a term expiring after the completion of one, but not more than two years of service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12 months prior </a:t>
            </a:r>
            <a:r>
              <a:rPr lang="en-US" altLang="en-US" sz="2000" dirty="0"/>
              <a:t>to the end of a term expiring after the completion of two years of service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/>
              <a:t>Evaluations are due 45 days prior to the non-renewal notification date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8898702-058C-43F8-98B0-7105C1DF5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Permanency Eligibility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A9534E-E2BC-47DF-ABD1-83DECA661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6537960" cy="1752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Typically, 7 years of consecutive FT service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Last 2 years must be in title of perm appt.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Perm Decisions should be made by end of 5</a:t>
            </a:r>
            <a:r>
              <a:rPr lang="en-US" sz="2000" baseline="30000" dirty="0"/>
              <a:t>th</a:t>
            </a:r>
            <a:r>
              <a:rPr lang="en-US" sz="2000" dirty="0"/>
              <a:t> year accompanying eval.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hlinkClick r:id="rId2" action="ppaction://hlinkfile"/>
              </a:rPr>
              <a:t>Perm recommendations </a:t>
            </a:r>
            <a:r>
              <a:rPr lang="en-US" sz="2000" dirty="0"/>
              <a:t>made at end of 6</a:t>
            </a:r>
            <a:r>
              <a:rPr lang="en-US" sz="2000" baseline="30000" dirty="0"/>
              <a:t>th</a:t>
            </a:r>
            <a:r>
              <a:rPr lang="en-US" sz="2000" dirty="0"/>
              <a:t> year accompanying eval.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Perm appointment eligible at end of 7</a:t>
            </a:r>
            <a:r>
              <a:rPr lang="en-US" sz="2000" baseline="30000" dirty="0"/>
              <a:t>th</a:t>
            </a:r>
            <a:r>
              <a:rPr lang="en-US" sz="2000" dirty="0"/>
              <a:t> year; only after Chancellor’s action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Titles on Appendix A, B, or C, not eligible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8898702-058C-43F8-98B0-7105C1DF5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435" y="381000"/>
            <a:ext cx="73152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Establishing Performance Program and Evaluation Dates</a:t>
            </a:r>
          </a:p>
        </p:txBody>
      </p:sp>
      <p:sp>
        <p:nvSpPr>
          <p:cNvPr id="13359" name="Rectangle 1">
            <a:extLst>
              <a:ext uri="{FF2B5EF4-FFF2-40B4-BE49-F238E27FC236}">
                <a16:creationId xmlns:a16="http://schemas.microsoft.com/office/drawing/2014/main" id="{2228CA7A-F8C9-441F-8985-C0BDC4281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4800" y="2038597"/>
            <a:ext cx="8077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lvl="1" algn="just"/>
            <a:r>
              <a:rPr lang="en-US" altLang="en-US" sz="2000" dirty="0">
                <a:latin typeface="Agenda-Regular" panose="02000603040000020004" pitchFamily="2" charset="0"/>
                <a:ea typeface="Times New Roman" panose="02020603050405020304" pitchFamily="18" charset="0"/>
              </a:rPr>
              <a:t>In this example, employee was hired today, Mar. 6, 2019.  </a:t>
            </a:r>
          </a:p>
          <a:p>
            <a:pPr marL="1485900" lvl="2" indent="-342900" algn="just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genda-Regular" panose="02000603040000020004" pitchFamily="2" charset="0"/>
                <a:ea typeface="Times New Roman" panose="02020603050405020304" pitchFamily="18" charset="0"/>
              </a:rPr>
              <a:t>Eligible for permanent appt. after 7 years: Mar. 6, 2026.</a:t>
            </a:r>
          </a:p>
          <a:p>
            <a:pPr marL="1485900" lvl="2" indent="-342900" algn="just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genda-Regular" panose="02000603040000020004" pitchFamily="2" charset="0"/>
                <a:ea typeface="Times New Roman" panose="02020603050405020304" pitchFamily="18" charset="0"/>
              </a:rPr>
              <a:t>Perm decision should be made with eval due 1/19/24</a:t>
            </a:r>
          </a:p>
          <a:p>
            <a:pPr marL="1485900" lvl="2" indent="-342900" algn="just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genda-Regular" panose="02000603040000020004" pitchFamily="2" charset="0"/>
                <a:ea typeface="Times New Roman" panose="02020603050405020304" pitchFamily="18" charset="0"/>
              </a:rPr>
              <a:t>Rec. for Non-Renewal made at 1/19/25 subject to contractual rights of review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9C47DFA-CFD0-4F87-A420-7BDFD5F5E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435" y="4184410"/>
            <a:ext cx="6537325" cy="122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0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81351-55EA-4D90-8C32-72EEDA9A7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Internal Procedures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01658-5D89-4C82-89EA-82D38F305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6781800" cy="4038600"/>
          </a:xfrm>
        </p:spPr>
        <p:txBody>
          <a:bodyPr>
            <a:normAutofit fontScale="25000" lnSpcReduction="20000"/>
          </a:bodyPr>
          <a:lstStyle/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dirty="0"/>
          </a:p>
          <a:p>
            <a:pPr marL="621792" lvl="1" fontAlgn="auto">
              <a:lnSpc>
                <a:spcPct val="16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6400" dirty="0">
                <a:latin typeface="Agenda-Regular" panose="02000603040000020004" pitchFamily="2" charset="0"/>
              </a:rPr>
              <a:t>Upon hire, letter sent from HR (</a:t>
            </a:r>
            <a:r>
              <a:rPr lang="en-US" sz="6400" dirty="0">
                <a:latin typeface="Agenda-Regular" panose="02000603040000020004" pitchFamily="2" charset="0"/>
                <a:hlinkClick r:id="rId2" action="ppaction://hlinkfile"/>
              </a:rPr>
              <a:t>sample letter</a:t>
            </a:r>
            <a:r>
              <a:rPr lang="en-US" sz="6400" dirty="0">
                <a:latin typeface="Agenda-Regular" panose="02000603040000020004" pitchFamily="2" charset="0"/>
              </a:rPr>
              <a:t>)</a:t>
            </a:r>
          </a:p>
          <a:p>
            <a:pPr marL="621792" lvl="1" fontAlgn="auto">
              <a:lnSpc>
                <a:spcPct val="16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6400" dirty="0">
                <a:latin typeface="Agenda-Regular" panose="02000603040000020004" pitchFamily="2" charset="0"/>
              </a:rPr>
              <a:t>All new professionals must have a performance program (PP) in place no later than </a:t>
            </a:r>
            <a:r>
              <a:rPr lang="en-US" sz="6400" b="1" dirty="0">
                <a:latin typeface="Agenda-Regular" panose="02000603040000020004" pitchFamily="2" charset="0"/>
              </a:rPr>
              <a:t>45 days </a:t>
            </a:r>
            <a:r>
              <a:rPr lang="en-US" sz="6400" dirty="0">
                <a:latin typeface="Agenda-Regular" panose="02000603040000020004" pitchFamily="2" charset="0"/>
              </a:rPr>
              <a:t>from date of hire</a:t>
            </a:r>
          </a:p>
          <a:p>
            <a:pPr marL="859536" lvl="2" fontAlgn="auto">
              <a:lnSpc>
                <a:spcPct val="16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6400" dirty="0">
                <a:latin typeface="Agenda-Regular" panose="02000603040000020004" pitchFamily="2" charset="0"/>
              </a:rPr>
              <a:t>PP dates provided in the letter from HR</a:t>
            </a:r>
          </a:p>
          <a:p>
            <a:pPr marL="859536" lvl="2" fontAlgn="auto">
              <a:lnSpc>
                <a:spcPct val="16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6400" dirty="0">
                <a:latin typeface="Agenda-Regular" panose="02000603040000020004" pitchFamily="2" charset="0"/>
              </a:rPr>
              <a:t>Suggest meeting with employee during the first week of employment</a:t>
            </a:r>
          </a:p>
          <a:p>
            <a:pPr marL="854075" lvl="2" fontAlgn="auto">
              <a:lnSpc>
                <a:spcPct val="16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6400" dirty="0">
                <a:latin typeface="Agenda-Regular" panose="02000603040000020004" pitchFamily="2" charset="0"/>
              </a:rPr>
              <a:t>Supervisor shall identify secondary sources after consultation with employee</a:t>
            </a:r>
          </a:p>
          <a:p>
            <a:pPr marL="1146175" lvl="4" fontAlgn="auto">
              <a:lnSpc>
                <a:spcPct val="16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6400" dirty="0">
                <a:latin typeface="Agenda-Regular" panose="02000603040000020004" pitchFamily="2" charset="0"/>
              </a:rPr>
              <a:t>5 should be from employee and 5 from supervisor,</a:t>
            </a:r>
          </a:p>
          <a:p>
            <a:pPr marL="1146175" lvl="4" fontAlgn="auto">
              <a:lnSpc>
                <a:spcPct val="16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6400" dirty="0">
                <a:latin typeface="Agenda-Regular" panose="02000603040000020004" pitchFamily="2" charset="0"/>
              </a:rPr>
              <a:t>if offices are identified, follow up prior to evaluation to review and identify specific names</a:t>
            </a:r>
          </a:p>
          <a:p>
            <a:pPr marL="854075" lvl="3" fontAlgn="auto">
              <a:lnSpc>
                <a:spcPct val="16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6400" i="1" dirty="0" smtClean="0">
                <a:latin typeface="Agenda-Regular" panose="02000603040000020004" pitchFamily="2" charset="0"/>
              </a:rPr>
              <a:t>Expected </a:t>
            </a:r>
            <a:r>
              <a:rPr lang="en-US" sz="6400" dirty="0" smtClean="0">
                <a:latin typeface="Agenda-Regular" panose="02000603040000020004" pitchFamily="2" charset="0"/>
              </a:rPr>
              <a:t>that </a:t>
            </a:r>
            <a:r>
              <a:rPr lang="en-US" sz="6400" dirty="0">
                <a:latin typeface="Agenda-Regular" panose="02000603040000020004" pitchFamily="2" charset="0"/>
              </a:rPr>
              <a:t>supervisory staff </a:t>
            </a:r>
            <a:r>
              <a:rPr lang="en-US" sz="6400" dirty="0" smtClean="0">
                <a:latin typeface="Agenda-Regular" panose="02000603040000020004" pitchFamily="2" charset="0"/>
              </a:rPr>
              <a:t>identify </a:t>
            </a:r>
            <a:r>
              <a:rPr lang="en-US" sz="6400" dirty="0">
                <a:latin typeface="Agenda-Regular" panose="02000603040000020004" pitchFamily="2" charset="0"/>
              </a:rPr>
              <a:t>subordinate staff as secondary sources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BD17F2-B357-4FB5-A736-5A87A39F2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457200"/>
            <a:ext cx="653796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Internal Procedures</a:t>
            </a:r>
            <a:endParaRPr lang="en-US" sz="3200" dirty="0"/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B28912AC-6DA9-429E-806D-05EC0CC7A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lvl="2">
              <a:lnSpc>
                <a:spcPct val="150000"/>
              </a:lnSpc>
            </a:pPr>
            <a:r>
              <a:rPr lang="en-US" altLang="en-US" sz="1800" dirty="0"/>
              <a:t>Once the meeting takes place and the PP is understood by the employee, sign and obtain employees signature</a:t>
            </a:r>
          </a:p>
          <a:p>
            <a:pPr marL="461963" lvl="2">
              <a:lnSpc>
                <a:spcPct val="150000"/>
              </a:lnSpc>
            </a:pPr>
            <a:r>
              <a:rPr lang="en-US" sz="1800" dirty="0"/>
              <a:t>Ultimately, supervisor has final say on content of PP</a:t>
            </a:r>
          </a:p>
          <a:p>
            <a:pPr marL="461963" lvl="2">
              <a:lnSpc>
                <a:spcPct val="150000"/>
              </a:lnSpc>
            </a:pPr>
            <a:r>
              <a:rPr lang="en-US" altLang="en-US" sz="1800" dirty="0"/>
              <a:t>Failure to have a PP in place within 45 days of employment may jeopardize ability to non-renew, and</a:t>
            </a:r>
          </a:p>
          <a:p>
            <a:pPr marL="461963" lvl="2">
              <a:lnSpc>
                <a:spcPct val="150000"/>
              </a:lnSpc>
            </a:pPr>
            <a:r>
              <a:rPr lang="en-US" altLang="en-US" sz="1800" dirty="0"/>
              <a:t>Failure to have a PP in place for at least 90 days prior to an evaluation WILL jeopardize ability to non-renew</a:t>
            </a:r>
          </a:p>
          <a:p>
            <a:pPr marL="461963" lvl="2">
              <a:lnSpc>
                <a:spcPct val="150000"/>
              </a:lnSpc>
            </a:pPr>
            <a:r>
              <a:rPr lang="en-US" altLang="en-US" sz="1800" dirty="0">
                <a:hlinkClick r:id="rId2"/>
              </a:rPr>
              <a:t>PP Form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CB76BF-9A14-4F3C-9AD2-036161685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Internal Procedures</a:t>
            </a:r>
            <a:endParaRPr lang="en-US" sz="3200" dirty="0"/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C8AEF14B-8916-4E73-8679-A97E7F51F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6537960" cy="4038600"/>
          </a:xfrm>
        </p:spPr>
        <p:txBody>
          <a:bodyPr/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altLang="en-US" sz="1800" dirty="0">
                <a:latin typeface="Agenda-Regular" panose="02000603040000020004" pitchFamily="2" charset="0"/>
              </a:rPr>
              <a:t>Six to eight weeks prior to eval due date, HR will send out evaluation notice (</a:t>
            </a:r>
            <a:r>
              <a:rPr lang="en-US" altLang="en-US" sz="1800" dirty="0">
                <a:latin typeface="Agenda-Regular" panose="02000603040000020004" pitchFamily="2" charset="0"/>
                <a:hlinkClick r:id="rId2" action="ppaction://hlinkfile"/>
              </a:rPr>
              <a:t>sample notice</a:t>
            </a:r>
            <a:r>
              <a:rPr lang="en-US" altLang="en-US" sz="1800" dirty="0">
                <a:latin typeface="Agenda-Regular" panose="02000603040000020004" pitchFamily="2" charset="0"/>
              </a:rPr>
              <a:t>):</a:t>
            </a:r>
          </a:p>
          <a:p>
            <a:pPr marL="682625" lvl="2">
              <a:lnSpc>
                <a:spcPct val="150000"/>
              </a:lnSpc>
            </a:pPr>
            <a:r>
              <a:rPr lang="en-US" altLang="en-US" sz="1800" dirty="0">
                <a:latin typeface="Agenda-Regular" panose="02000603040000020004" pitchFamily="2" charset="0"/>
              </a:rPr>
              <a:t>Immediately upon receipt of above, revisit with employee and review secondary sources, update as needed.  </a:t>
            </a:r>
          </a:p>
          <a:p>
            <a:pPr marL="682625" lvl="2">
              <a:lnSpc>
                <a:spcPct val="150000"/>
              </a:lnSpc>
            </a:pPr>
            <a:r>
              <a:rPr lang="en-US" altLang="en-US" sz="1800" dirty="0">
                <a:latin typeface="Agenda-Regular" panose="02000603040000020004" pitchFamily="2" charset="0"/>
              </a:rPr>
              <a:t>Send secondary source form which should be due back within 10 days</a:t>
            </a:r>
          </a:p>
          <a:p>
            <a:pPr marL="682625" lvl="2">
              <a:lnSpc>
                <a:spcPct val="150000"/>
              </a:lnSpc>
            </a:pPr>
            <a:r>
              <a:rPr lang="en-US" altLang="en-US" sz="1800" dirty="0">
                <a:latin typeface="Agenda-Regular" panose="02000603040000020004" pitchFamily="2" charset="0"/>
              </a:rPr>
              <a:t>Establish a </a:t>
            </a:r>
            <a:r>
              <a:rPr lang="en-US" altLang="en-US" sz="1800" dirty="0" smtClean="0">
                <a:latin typeface="Agenda-Regular" panose="02000603040000020004" pitchFamily="2" charset="0"/>
              </a:rPr>
              <a:t>date (prior </a:t>
            </a:r>
            <a:r>
              <a:rPr lang="en-US" altLang="en-US" sz="1800" dirty="0">
                <a:latin typeface="Agenda-Regular" panose="02000603040000020004" pitchFamily="2" charset="0"/>
              </a:rPr>
              <a:t>to the eval. due </a:t>
            </a:r>
            <a:r>
              <a:rPr lang="en-US" altLang="en-US" sz="1800" dirty="0" smtClean="0">
                <a:latin typeface="Agenda-Regular" panose="02000603040000020004" pitchFamily="2" charset="0"/>
              </a:rPr>
              <a:t>date) </a:t>
            </a:r>
            <a:r>
              <a:rPr lang="en-US" altLang="en-US" sz="1800" dirty="0">
                <a:latin typeface="Agenda-Regular" panose="02000603040000020004" pitchFamily="2" charset="0"/>
              </a:rPr>
              <a:t>for the evaluation meeting</a:t>
            </a:r>
          </a:p>
          <a:p>
            <a:pPr marL="682625" lvl="2">
              <a:lnSpc>
                <a:spcPct val="150000"/>
              </a:lnSpc>
            </a:pPr>
            <a:r>
              <a:rPr lang="en-US" altLang="en-US" sz="1800" dirty="0">
                <a:latin typeface="Agenda-Regular" panose="02000603040000020004" pitchFamily="2" charset="0"/>
              </a:rPr>
              <a:t>While awaiting Secondary Sources - Supervisor should also be preparing their own evaluative comments of the employee</a:t>
            </a:r>
          </a:p>
          <a:p>
            <a:pPr marL="739775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genda-Regular" panose="02000603040000020004" pitchFamily="2" charset="0"/>
              </a:rPr>
              <a:t>Optional – request the employee evaluate him/herself</a:t>
            </a:r>
          </a:p>
          <a:p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tland_Brockway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lank Presentation">
      <a:majorFont>
        <a:latin typeface="AmericanaT Bold"/>
        <a:ea typeface="ＭＳ Ｐゴシック"/>
        <a:cs typeface="ＭＳ Ｐゴシック"/>
      </a:majorFont>
      <a:minorFont>
        <a:latin typeface="Agenda-Regular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rtland_Brockway" id="{6373C982-B26F-4A96-8157-50FEE29B9492}" vid="{0627CFFC-27E3-4C43-9C51-D840409E07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Cortland_Brockway</Template>
  <TotalTime>1428</TotalTime>
  <Words>899</Words>
  <Application>Microsoft Office PowerPoint</Application>
  <PresentationFormat>On-screen Show (4:3)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ＭＳ Ｐゴシック</vt:lpstr>
      <vt:lpstr>Agenda-Bold</vt:lpstr>
      <vt:lpstr>Agenda-Light</vt:lpstr>
      <vt:lpstr>Agenda-Regular</vt:lpstr>
      <vt:lpstr>Americana</vt:lpstr>
      <vt:lpstr>AmericanaT Bold</vt:lpstr>
      <vt:lpstr>Arial</vt:lpstr>
      <vt:lpstr>Georgia</vt:lpstr>
      <vt:lpstr>Times New Roman</vt:lpstr>
      <vt:lpstr>Verdana</vt:lpstr>
      <vt:lpstr>Wingdings</vt:lpstr>
      <vt:lpstr>Wingdings 2</vt:lpstr>
      <vt:lpstr>Wingdings 3</vt:lpstr>
      <vt:lpstr>Cortland_Brockway</vt:lpstr>
      <vt:lpstr>Overview of the UUP Professional Performance Management Cycle</vt:lpstr>
      <vt:lpstr>Outline</vt:lpstr>
      <vt:lpstr>Review of Contractual Requirements</vt:lpstr>
      <vt:lpstr>Notice Rights</vt:lpstr>
      <vt:lpstr>Permanency Eligibility</vt:lpstr>
      <vt:lpstr>Establishing Performance Program and Evaluation Dates</vt:lpstr>
      <vt:lpstr>Internal Procedures</vt:lpstr>
      <vt:lpstr>Internal Procedures</vt:lpstr>
      <vt:lpstr>Internal Procedures</vt:lpstr>
      <vt:lpstr>Internal Procedures</vt:lpstr>
      <vt:lpstr>Internal Procedures</vt:lpstr>
      <vt:lpstr>Internal Procedures</vt:lpstr>
      <vt:lpstr>Internal Procedures</vt:lpstr>
      <vt:lpstr>Internal Procedures</vt:lpstr>
    </vt:vector>
  </TitlesOfParts>
  <Company>SUNY Cortland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UUP Professional Staff Evaluation/Performance Program &amp; Notification Requirements</dc:title>
  <dc:creator>Gary Evans</dc:creator>
  <cp:lastModifiedBy>Justine Ochs</cp:lastModifiedBy>
  <cp:revision>38</cp:revision>
  <dcterms:created xsi:type="dcterms:W3CDTF">2008-01-16T16:34:18Z</dcterms:created>
  <dcterms:modified xsi:type="dcterms:W3CDTF">2019-03-04T20:50:57Z</dcterms:modified>
</cp:coreProperties>
</file>